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2" r:id="rId4"/>
  </p:sldMasterIdLst>
  <p:notesMasterIdLst>
    <p:notesMasterId r:id="rId33"/>
  </p:notesMasterIdLst>
  <p:handoutMasterIdLst>
    <p:handoutMasterId r:id="rId34"/>
  </p:handoutMasterIdLst>
  <p:sldIdLst>
    <p:sldId id="16174417" r:id="rId5"/>
    <p:sldId id="16174418" r:id="rId6"/>
    <p:sldId id="16174419" r:id="rId7"/>
    <p:sldId id="261" r:id="rId8"/>
    <p:sldId id="16174366" r:id="rId9"/>
    <p:sldId id="16174329" r:id="rId10"/>
    <p:sldId id="4527" r:id="rId11"/>
    <p:sldId id="16174352" r:id="rId12"/>
    <p:sldId id="16174351" r:id="rId13"/>
    <p:sldId id="16174356" r:id="rId14"/>
    <p:sldId id="16174420" r:id="rId15"/>
    <p:sldId id="16174432" r:id="rId16"/>
    <p:sldId id="16174421" r:id="rId17"/>
    <p:sldId id="265" r:id="rId18"/>
    <p:sldId id="16174440" r:id="rId19"/>
    <p:sldId id="16174422" r:id="rId20"/>
    <p:sldId id="16174342" r:id="rId21"/>
    <p:sldId id="4537" r:id="rId22"/>
    <p:sldId id="16174429" r:id="rId23"/>
    <p:sldId id="16174435" r:id="rId24"/>
    <p:sldId id="16174449" r:id="rId25"/>
    <p:sldId id="16174423" r:id="rId26"/>
    <p:sldId id="16174368" r:id="rId27"/>
    <p:sldId id="16174343" r:id="rId28"/>
    <p:sldId id="4056" r:id="rId29"/>
    <p:sldId id="16174434" r:id="rId30"/>
    <p:sldId id="16174403" r:id="rId31"/>
    <p:sldId id="16174433" r:id="rId3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40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orient="horz" pos="600" userDrawn="1">
          <p15:clr>
            <a:srgbClr val="A4A3A4"/>
          </p15:clr>
        </p15:guide>
        <p15:guide id="6" orient="horz" pos="2688" userDrawn="1">
          <p15:clr>
            <a:srgbClr val="A4A3A4"/>
          </p15:clr>
        </p15:guide>
        <p15:guide id="7" pos="576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586A60-72D6-63ED-0BE7-F2C7B2A9E6B8}" name="Davia Kroboth" initials="DK" userId="S::dkroboth@glacialskin.com::808046fd-1a0e-41ad-8e4d-44311443e9ff" providerId="AD"/>
  <p188:author id="{511587C6-A38F-1C0C-24B5-53BE26E6E783}" name="Cristi DiBernardo" initials="CD" userId="S::cdibernardo@glacialskin.com::3a15f94f-cdc2-4326-9880-c7d3664f085e" providerId="AD"/>
  <p188:author id="{6B0A60FF-0440-D9E0-0462-A73835DDA779}" name="Davia Kroboth" initials="DK" userId="S::DKroboth@glacialskin.com::808046fd-1a0e-41ad-8e4d-44311443e9f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an Reppond" initials="RR" lastIdx="14" clrIdx="0">
    <p:extLst>
      <p:ext uri="{19B8F6BF-5375-455C-9EA6-DF929625EA0E}">
        <p15:presenceInfo xmlns:p15="http://schemas.microsoft.com/office/powerpoint/2012/main" userId="S::rreppond@r2derm.com::ef61f526-326c-4b8b-9eec-8914d1fb7e05" providerId="AD"/>
      </p:ext>
    </p:extLst>
  </p:cmAuthor>
  <p:cmAuthor id="2" name="Sunmi Chew" initials="SC" lastIdx="1" clrIdx="1">
    <p:extLst>
      <p:ext uri="{19B8F6BF-5375-455C-9EA6-DF929625EA0E}">
        <p15:presenceInfo xmlns:p15="http://schemas.microsoft.com/office/powerpoint/2012/main" userId="S::schew@r2technologies.com::67f9a70f-9489-47cb-88c1-ca5644eb9799" providerId="AD"/>
      </p:ext>
    </p:extLst>
  </p:cmAuthor>
  <p:cmAuthor id="3" name="Amy Harrington" initials="AH" lastIdx="2" clrIdx="2">
    <p:extLst>
      <p:ext uri="{19B8F6BF-5375-455C-9EA6-DF929625EA0E}">
        <p15:presenceInfo xmlns:p15="http://schemas.microsoft.com/office/powerpoint/2012/main" userId="S::aharrington@r2technologies.com::d8e901ef-4680-470c-93a9-cbb279cc31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BE5"/>
    <a:srgbClr val="000000"/>
    <a:srgbClr val="B9D2DC"/>
    <a:srgbClr val="6786B8"/>
    <a:srgbClr val="F2F2F2"/>
    <a:srgbClr val="86B8FF"/>
    <a:srgbClr val="220871"/>
    <a:srgbClr val="230871"/>
    <a:srgbClr val="C000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F66EE4-6A4B-AEC9-202C-5899FF8D588F}" v="20" dt="2025-08-04T21:31:51.484"/>
    <p1510:client id="{92A8C6B5-875B-517E-109C-B715C607A99B}" v="344" dt="2025-08-04T19:06:52.954"/>
    <p1510:client id="{D8D4ADFA-0708-9A42-8D94-331D21928E6D}" v="9" dt="2025-08-04T18:21:40.854"/>
    <p1510:client id="{E6EEE4A7-CCE1-E9CC-C28B-18247EC43C53}" v="53" dt="2025-08-04T18:21:00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90"/>
    <p:restoredTop sz="80653"/>
  </p:normalViewPr>
  <p:slideViewPr>
    <p:cSldViewPr snapToGrid="0">
      <p:cViewPr varScale="1">
        <p:scale>
          <a:sx n="120" d="100"/>
          <a:sy n="120" d="100"/>
        </p:scale>
        <p:origin x="232" y="192"/>
      </p:cViewPr>
      <p:guideLst>
        <p:guide orient="horz" pos="2160"/>
        <p:guide pos="3840"/>
        <p:guide pos="7440"/>
        <p:guide orient="horz" pos="432"/>
        <p:guide orient="horz" pos="600"/>
        <p:guide orient="horz" pos="2688"/>
        <p:guide pos="576"/>
        <p:guide orient="horz" pos="1152"/>
        <p:guide orient="horz" pos="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5032" y="19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52F43E-2B39-45AD-840A-08293B6A2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124618-5707-47D1-9785-A141F6628B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6B8F7-978B-444E-8BD1-8FDD09CD3A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1E2C6-06D8-49E8-BFBB-06E6476E5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0AA09-B4B3-4AC1-BD72-9230F842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38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5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01607DDF-78AF-42AF-B37D-E19F6AD8ABE3}" type="datetimeFigureOut">
              <a:rPr lang="en-US" smtClean="0"/>
              <a:t>8/8/25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9" tIns="46580" rIns="93159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9"/>
          </a:xfrm>
          <a:prstGeom prst="rect">
            <a:avLst/>
          </a:prstGeom>
        </p:spPr>
        <p:txBody>
          <a:bodyPr vert="horz" lIns="93159" tIns="46580" rIns="93159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3037840" cy="466434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6434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23899EE5-8BFC-452B-858F-890A4248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58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E1EE6-3E7E-8946-B888-5BFD28261C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18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6484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E56A7-B39E-1BB6-2B52-06BF995C8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18CF3-1EE0-00E7-C08B-4AAD2EF36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C0AB0-9648-7F61-37BC-F0025ECE8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674F1-6D52-591D-808C-B345A94D0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E1EE6-3E7E-8946-B888-5BFD28261C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8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842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99EE5-8BFC-452B-858F-890A42487B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80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5C968-A25C-6C93-5FD1-2173435C7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F085F-4C64-01D9-2F80-65EAA4416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80D0E8-D8F2-8C88-B10C-C7EB9795A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0A108-958D-E8F1-48C5-2C177954C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E1EE6-3E7E-8946-B888-5BFD28261C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63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9DBCA-E59F-7CC8-343F-64717BD75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146FCE-0BBF-1F00-7AD3-72727E076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A7127-07F2-6436-9118-C18723499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54068-F914-81C6-FC70-3703DFE7D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377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49185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494C5-B8C5-0F6A-53D5-59D69F5A8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61CBD0-9540-63B0-A4C8-98E34DCFD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FB763-AE75-0457-58A3-39E278975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616F4-59B0-D919-162F-3F7BBA5D1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05627-6A33-46B9-A252-1C5D2B3D44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761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E0616-F88D-CF95-AF0E-861CFAA05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9D4C54-B8E4-9DEE-5768-B5FD72CA6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220A32-A93F-CB1B-6A52-833853E55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E1150-1CB5-21E2-3AAE-4AC4283E6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99EE5-8BFC-452B-858F-890A42487B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7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652A6-ABB0-2DEF-65FD-56B65D915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5763E5-B71D-33BE-1F94-0A2C34FA4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FE1FC-1DE9-C154-0591-78B45453C7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B6345-6639-C23A-7FB0-2ED1773F7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99EE5-8BFC-452B-858F-890A42487B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32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E1EE6-3E7E-8946-B888-5BFD28261C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8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4063B-E9C3-A5DA-8879-CECC088EC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E59B87-034F-9AC4-3D21-7805FF563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C60556-6DAD-6E25-A27E-5145A3A09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A7954-BF52-45C8-AC5C-1A42884F9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E1EE6-3E7E-8946-B888-5BFD28261C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81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C9377-9131-BAAE-29ED-0320CE1B9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A4067B-3074-D60C-7163-2A2411E93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779D6C-7226-5885-5F64-7B3D14167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845ED-7DDC-17CF-0B67-F85AD775E8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159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200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05627-6A33-46B9-A252-1C5D2B3D44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60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E1EE6-3E7E-8946-B888-5BFD28261C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87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3D556-0E95-BBB0-BB06-950390356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F8096F-2E17-FEB0-F837-70F84AB54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1630C-B375-3FE4-3208-07C3342F8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C6552-22FF-2CB4-2533-C849464C7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37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E1EE6-3E7E-8946-B888-5BFD28261C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06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85783-357B-6B62-67AE-C452CCCED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30DDE-2830-13F1-3A17-E63607365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1F0D05-3963-FDEA-C075-CDDF0D924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1E497-DF81-D404-D2C5-D81F68EA61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391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907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99EE5-8BFC-452B-858F-890A42487B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00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900"/>
              </a:spcAft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302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093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33285-0C92-2F45-C087-3889CF720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FDF91-241E-EDBB-0979-216729D4B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F13E8-9C0D-73D6-5A3C-1D13EB9CF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1AE2A-132A-0DDB-6199-FF1764D69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E1EE6-3E7E-8946-B888-5BFD28261C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5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2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98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81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56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36687-D5D4-4AD8-A4EF-B948519E5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0043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BEC54-9439-4A9E-BF68-A4F2642C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0FEAC-8AD3-467C-B86F-435B75934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25C41-16B1-4290-BA7D-EA23F7DB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02060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6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060693-DB10-D4A8-2E50-2D0EF35B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AD9AB-CEF8-3FF5-4AFD-0DD20CEA6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D8DA9-B287-E4A8-D326-72C9DDBD6FF9}"/>
              </a:ext>
            </a:extLst>
          </p:cNvPr>
          <p:cNvSpPr txBox="1"/>
          <p:nvPr userDrawn="1"/>
        </p:nvSpPr>
        <p:spPr>
          <a:xfrm>
            <a:off x="1578605" y="6473846"/>
            <a:ext cx="44080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spc="0">
                <a:solidFill>
                  <a:srgbClr val="A1DDE4"/>
                </a:solidFill>
                <a:latin typeface="Aptos" panose="020B0004020202020204" pitchFamily="34" charset="0"/>
              </a:rPr>
              <a:t>MKT-1344 Rev A | </a:t>
            </a:r>
            <a:r>
              <a:rPr lang="en-US" sz="800" spc="0" baseline="0">
                <a:solidFill>
                  <a:srgbClr val="A1DDE4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CONFIDENTIAL | ©2025  R2 TECHNOLOGIES. ALL RIGHTS RESERVED.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56087-7EB2-40ED-A54B-6FD04F8D26A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26" y="5773040"/>
            <a:ext cx="1534456" cy="1534456"/>
          </a:xfrm>
          <a:prstGeom prst="rect">
            <a:avLst/>
          </a:prstGeom>
        </p:spPr>
      </p:pic>
      <p:pic>
        <p:nvPicPr>
          <p:cNvPr id="7" name="Picture 6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D1A99CED-55E5-F300-1B8A-A3416F525F7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92360" y="5912406"/>
            <a:ext cx="1122880" cy="11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1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6" r:id="rId2"/>
    <p:sldLayoutId id="2147484475" r:id="rId3"/>
    <p:sldLayoutId id="2147484434" r:id="rId4"/>
    <p:sldLayoutId id="214748447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image" Target="../media/image67.png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65.png"/><Relationship Id="rId5" Type="http://schemas.openxmlformats.org/officeDocument/2006/relationships/image" Target="../media/image59.emf"/><Relationship Id="rId10" Type="http://schemas.openxmlformats.org/officeDocument/2006/relationships/image" Target="../media/image64.png"/><Relationship Id="rId4" Type="http://schemas.openxmlformats.org/officeDocument/2006/relationships/image" Target="../media/image58.emf"/><Relationship Id="rId9" Type="http://schemas.openxmlformats.org/officeDocument/2006/relationships/image" Target="../media/image63.png"/><Relationship Id="rId1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62.emf"/><Relationship Id="rId7" Type="http://schemas.openxmlformats.org/officeDocument/2006/relationships/image" Target="../media/image79.emf"/><Relationship Id="rId12" Type="http://schemas.openxmlformats.org/officeDocument/2006/relationships/image" Target="../media/image8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11" Type="http://schemas.openxmlformats.org/officeDocument/2006/relationships/image" Target="../media/image82.emf"/><Relationship Id="rId5" Type="http://schemas.openxmlformats.org/officeDocument/2006/relationships/image" Target="../media/image77.emf"/><Relationship Id="rId10" Type="http://schemas.openxmlformats.org/officeDocument/2006/relationships/image" Target="../media/image61.emf"/><Relationship Id="rId4" Type="http://schemas.openxmlformats.org/officeDocument/2006/relationships/image" Target="../media/image76.emf"/><Relationship Id="rId9" Type="http://schemas.openxmlformats.org/officeDocument/2006/relationships/image" Target="../media/image8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>
            <a:extLst>
              <a:ext uri="{FF2B5EF4-FFF2-40B4-BE49-F238E27FC236}">
                <a16:creationId xmlns:a16="http://schemas.microsoft.com/office/drawing/2014/main" id="{8C79B41B-3E21-01AB-7465-A2DD467E4B7B}"/>
              </a:ext>
            </a:extLst>
          </p:cNvPr>
          <p:cNvSpPr txBox="1">
            <a:spLocks/>
          </p:cNvSpPr>
          <p:nvPr/>
        </p:nvSpPr>
        <p:spPr>
          <a:xfrm>
            <a:off x="853343" y="2315164"/>
            <a:ext cx="7166191" cy="1903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Shapiro Pro 72 Heavy" panose="020B0503050000020004" pitchFamily="34" charset="77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Aptos"/>
              </a:rPr>
              <a:t>GLACIAL SKIN </a:t>
            </a:r>
            <a:r>
              <a:rPr lang="en-US" sz="5400" dirty="0">
                <a:solidFill>
                  <a:srgbClr val="A1DDE4"/>
                </a:solidFill>
                <a:latin typeface="Aptos"/>
              </a:rPr>
              <a:t> </a:t>
            </a:r>
            <a:r>
              <a:rPr lang="en-US" sz="5400" dirty="0">
                <a:solidFill>
                  <a:srgbClr val="9DDBE5"/>
                </a:solidFill>
                <a:latin typeface="Aptos"/>
              </a:rPr>
              <a:t>DIDACTIC TRAINING</a:t>
            </a:r>
          </a:p>
        </p:txBody>
      </p:sp>
      <p:pic>
        <p:nvPicPr>
          <p:cNvPr id="4" name="Picture 3" descr="A person using a device to remove the neck&#10;&#10;AI-generated content may be incorrect.">
            <a:extLst>
              <a:ext uri="{FF2B5EF4-FFF2-40B4-BE49-F238E27FC236}">
                <a16:creationId xmlns:a16="http://schemas.microsoft.com/office/drawing/2014/main" id="{F9105EDD-A38D-B8D6-9B6E-E1C35043D0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3" t="-578" r="842" b="6939"/>
          <a:stretch>
            <a:fillRect/>
          </a:stretch>
        </p:blipFill>
        <p:spPr>
          <a:xfrm>
            <a:off x="8127999" y="4588624"/>
            <a:ext cx="4064001" cy="2269376"/>
          </a:xfrm>
          <a:prstGeom prst="rect">
            <a:avLst/>
          </a:prstGeom>
        </p:spPr>
      </p:pic>
      <p:pic>
        <p:nvPicPr>
          <p:cNvPr id="6" name="Picture 5" descr="A person receiving a laser treatment&#10;&#10;AI-generated content may be incorrect.">
            <a:extLst>
              <a:ext uri="{FF2B5EF4-FFF2-40B4-BE49-F238E27FC236}">
                <a16:creationId xmlns:a16="http://schemas.microsoft.com/office/drawing/2014/main" id="{B9553AF2-F130-AD35-CD92-14F52559CE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00"/>
          <a:stretch>
            <a:fillRect/>
          </a:stretch>
        </p:blipFill>
        <p:spPr>
          <a:xfrm>
            <a:off x="8128000" y="2420478"/>
            <a:ext cx="4064000" cy="2420478"/>
          </a:xfrm>
          <a:prstGeom prst="rect">
            <a:avLst/>
          </a:prstGeom>
        </p:spPr>
      </p:pic>
      <p:pic>
        <p:nvPicPr>
          <p:cNvPr id="8" name="Picture 7" descr="A person using a device to get a skin treatment&#10;&#10;AI-generated content may be incorrect.">
            <a:extLst>
              <a:ext uri="{FF2B5EF4-FFF2-40B4-BE49-F238E27FC236}">
                <a16:creationId xmlns:a16="http://schemas.microsoft.com/office/drawing/2014/main" id="{718E502F-AD8D-3E65-EF69-E3F9292913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96"/>
          <a:stretch>
            <a:fillRect/>
          </a:stretch>
        </p:blipFill>
        <p:spPr>
          <a:xfrm>
            <a:off x="8128000" y="0"/>
            <a:ext cx="4064000" cy="2420478"/>
          </a:xfrm>
          <a:prstGeom prst="rect">
            <a:avLst/>
          </a:prstGeo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69D2237-ABD1-7BD3-7E00-E9148207D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654" y="5984326"/>
            <a:ext cx="1122880" cy="1122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EBE601-162F-02C6-51F7-53FC2C20F81E}"/>
              </a:ext>
            </a:extLst>
          </p:cNvPr>
          <p:cNvSpPr txBox="1"/>
          <p:nvPr/>
        </p:nvSpPr>
        <p:spPr>
          <a:xfrm>
            <a:off x="3539390" y="2483346"/>
            <a:ext cx="291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ptos"/>
              </a:rPr>
              <a:t>®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89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>
            <a:extLst>
              <a:ext uri="{FF2B5EF4-FFF2-40B4-BE49-F238E27FC236}">
                <a16:creationId xmlns:a16="http://schemas.microsoft.com/office/drawing/2014/main" id="{01755C9B-C2BF-676D-FAE9-324DC57770B9}"/>
              </a:ext>
            </a:extLst>
          </p:cNvPr>
          <p:cNvSpPr/>
          <p:nvPr/>
        </p:nvSpPr>
        <p:spPr>
          <a:xfrm>
            <a:off x="533400" y="770056"/>
            <a:ext cx="11765637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00"/>
              </a:lnSpc>
              <a:spcBef>
                <a:spcPct val="0"/>
              </a:spcBef>
              <a:buNone/>
            </a:pPr>
            <a:r>
              <a:rPr lang="en-US" sz="4299" dirty="0">
                <a:solidFill>
                  <a:schemeClr val="bg1"/>
                </a:solidFill>
                <a:latin typeface="Aptos ExtraBold" panose="020B0004020202020204" pitchFamily="34" charset="0"/>
              </a:rPr>
              <a:t>GLACIAL SKIN TECHNOLOGY: </a:t>
            </a:r>
          </a:p>
          <a:p>
            <a:pPr>
              <a:lnSpc>
                <a:spcPts val="3800"/>
              </a:lnSpc>
              <a:spcBef>
                <a:spcPct val="0"/>
              </a:spcBef>
              <a:buNone/>
            </a:pPr>
            <a:r>
              <a:rPr lang="en-US" sz="4299" dirty="0">
                <a:solidFill>
                  <a:srgbClr val="9DDBE5"/>
                </a:solidFill>
                <a:latin typeface="Aptos ExtraBold" panose="020B0004020202020204" pitchFamily="34" charset="0"/>
              </a:rPr>
              <a:t>ACTIVE COOLING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D229808F-40D4-139B-8C5C-144D5112A43E}"/>
              </a:ext>
            </a:extLst>
          </p:cNvPr>
          <p:cNvSpPr/>
          <p:nvPr/>
        </p:nvSpPr>
        <p:spPr>
          <a:xfrm>
            <a:off x="565173" y="2890881"/>
            <a:ext cx="3612237" cy="771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>
                <a:solidFill>
                  <a:srgbClr val="9DDBE5"/>
                </a:solidFill>
                <a:latin typeface="Aptos" panose="020B0004020202020204" pitchFamily="34" charset="0"/>
                <a:ea typeface="Merriweather" pitchFamily="34" charset="-122"/>
                <a:cs typeface="Merriweather" pitchFamily="34" charset="-120"/>
              </a:rPr>
              <a:t>THERMOELECTRIC COOLER (TEC)</a:t>
            </a:r>
            <a:endParaRPr lang="en-US" sz="2400" b="1">
              <a:solidFill>
                <a:srgbClr val="9DDBE5"/>
              </a:solidFill>
              <a:latin typeface="Aptos" panose="020B0004020202020204" pitchFamily="34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BDDA4F89-BDBE-848E-A804-B523D001C20F}"/>
              </a:ext>
            </a:extLst>
          </p:cNvPr>
          <p:cNvSpPr/>
          <p:nvPr/>
        </p:nvSpPr>
        <p:spPr>
          <a:xfrm>
            <a:off x="1110761" y="3783448"/>
            <a:ext cx="3020395" cy="847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ptos Light"/>
                <a:ea typeface="Merriweather" pitchFamily="34" charset="-122"/>
                <a:cs typeface="Merriweather" pitchFamily="34" charset="-120"/>
              </a:rPr>
              <a:t>Feedback controlled temperature algorithms</a:t>
            </a:r>
            <a:endParaRPr lang="en-US" sz="1600">
              <a:solidFill>
                <a:schemeClr val="bg1"/>
              </a:solidFill>
              <a:latin typeface="Aptos Light" panose="020B0004020202020204" pitchFamily="34" charset="0"/>
              <a:ea typeface="Merriweather" pitchFamily="34" charset="-122"/>
              <a:cs typeface="Merriweather" pitchFamily="34" charset="-12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3CB7C140-D58F-EE3E-1A32-264F9EB645A4}"/>
              </a:ext>
            </a:extLst>
          </p:cNvPr>
          <p:cNvSpPr/>
          <p:nvPr/>
        </p:nvSpPr>
        <p:spPr>
          <a:xfrm>
            <a:off x="4669030" y="2857352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000"/>
              </a:lnSpc>
            </a:pPr>
            <a:r>
              <a:rPr lang="en-US" sz="2400" b="1">
                <a:solidFill>
                  <a:srgbClr val="9DDBE5"/>
                </a:solidFill>
                <a:latin typeface="Aptos"/>
                <a:cs typeface="Merriweather" pitchFamily="34" charset="-120"/>
              </a:rPr>
              <a:t>CONTACT COOLING</a:t>
            </a: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51BE1916-90CB-A4DC-E316-7A6FF708EF8C}"/>
              </a:ext>
            </a:extLst>
          </p:cNvPr>
          <p:cNvSpPr/>
          <p:nvPr/>
        </p:nvSpPr>
        <p:spPr>
          <a:xfrm>
            <a:off x="4788298" y="3390871"/>
            <a:ext cx="3612237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ptos Light"/>
                <a:ea typeface="Merriweather" pitchFamily="34" charset="-122"/>
                <a:cs typeface="Merriweather" pitchFamily="34" charset="-120"/>
              </a:rPr>
              <a:t>Higher thermal conductivity 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ptos Light"/>
                <a:ea typeface="Merriweather" pitchFamily="34" charset="-122"/>
                <a:cs typeface="Merriweather" pitchFamily="34" charset="-120"/>
              </a:rPr>
              <a:t>Greater removal of  excess heat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ptos Light"/>
              </a:rPr>
              <a:t>Localized cooling</a:t>
            </a:r>
            <a:endParaRPr lang="en-US" sz="160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6D5A93C0-0BBE-69EA-3BB8-07E4F172714C}"/>
              </a:ext>
            </a:extLst>
          </p:cNvPr>
          <p:cNvSpPr/>
          <p:nvPr/>
        </p:nvSpPr>
        <p:spPr>
          <a:xfrm>
            <a:off x="8479342" y="2873158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3000"/>
              </a:lnSpc>
              <a:buNone/>
            </a:pPr>
            <a:r>
              <a:rPr lang="en-US" sz="2400" b="1">
                <a:solidFill>
                  <a:srgbClr val="9DDBE5"/>
                </a:solidFill>
                <a:latin typeface="Aptos" panose="020B0004020202020204" pitchFamily="34" charset="0"/>
                <a:cs typeface="Merriweather" pitchFamily="34" charset="-120"/>
              </a:rPr>
              <a:t>LIQUID CIRCULATION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2A7D27-68CE-F8C9-DEE9-E43C8499675E}"/>
              </a:ext>
            </a:extLst>
          </p:cNvPr>
          <p:cNvSpPr/>
          <p:nvPr/>
        </p:nvSpPr>
        <p:spPr>
          <a:xfrm>
            <a:off x="4425626" y="2662031"/>
            <a:ext cx="3515401" cy="2011680"/>
          </a:xfrm>
          <a:prstGeom prst="rect">
            <a:avLst/>
          </a:prstGeom>
          <a:noFill/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937129-76AA-097C-4F0D-F1C0BB9307BF}"/>
              </a:ext>
            </a:extLst>
          </p:cNvPr>
          <p:cNvSpPr/>
          <p:nvPr/>
        </p:nvSpPr>
        <p:spPr>
          <a:xfrm>
            <a:off x="8215747" y="2662031"/>
            <a:ext cx="3515401" cy="2011680"/>
          </a:xfrm>
          <a:prstGeom prst="rect">
            <a:avLst/>
          </a:prstGeom>
          <a:noFill/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646D43-3CE1-3594-046F-CD6D660D6BAD}"/>
              </a:ext>
            </a:extLst>
          </p:cNvPr>
          <p:cNvSpPr/>
          <p:nvPr/>
        </p:nvSpPr>
        <p:spPr>
          <a:xfrm>
            <a:off x="608999" y="2662031"/>
            <a:ext cx="3515401" cy="2011680"/>
          </a:xfrm>
          <a:prstGeom prst="rect">
            <a:avLst/>
          </a:prstGeom>
          <a:noFill/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22DBC3-E3B9-9CBC-4681-FDE4266D88A6}"/>
              </a:ext>
            </a:extLst>
          </p:cNvPr>
          <p:cNvSpPr txBox="1"/>
          <p:nvPr/>
        </p:nvSpPr>
        <p:spPr>
          <a:xfrm>
            <a:off x="8518436" y="3343990"/>
            <a:ext cx="30462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ptos Light" panose="020B0004020202020204" pitchFamily="34" charset="0"/>
                <a:ea typeface="Merriweather" pitchFamily="34" charset="-122"/>
                <a:cs typeface="Merriweather" pitchFamily="34" charset="-120"/>
              </a:rPr>
              <a:t>Enhances heat removal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ptos Light" panose="020B0004020202020204" pitchFamily="34" charset="0"/>
              </a:rPr>
              <a:t>Keeps the skin at a controlled temperature</a:t>
            </a:r>
          </a:p>
        </p:txBody>
      </p:sp>
    </p:spTree>
    <p:extLst>
      <p:ext uri="{BB962C8B-B14F-4D97-AF65-F5344CB8AC3E}">
        <p14:creationId xmlns:p14="http://schemas.microsoft.com/office/powerpoint/2010/main" val="265349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ACA93-556A-B347-E4D3-38BC0BAB3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054697F-B2A4-3BD1-F55C-6A0AB205727F}"/>
              </a:ext>
            </a:extLst>
          </p:cNvPr>
          <p:cNvSpPr txBox="1"/>
          <p:nvPr/>
        </p:nvSpPr>
        <p:spPr>
          <a:xfrm>
            <a:off x="1729946" y="3472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B5ABE69-1AE8-B368-8CB7-F4BD6286EDC7}"/>
              </a:ext>
            </a:extLst>
          </p:cNvPr>
          <p:cNvSpPr txBox="1">
            <a:spLocks/>
          </p:cNvSpPr>
          <p:nvPr/>
        </p:nvSpPr>
        <p:spPr>
          <a:xfrm>
            <a:off x="1009404" y="2335295"/>
            <a:ext cx="6614022" cy="1887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>
                <a:solidFill>
                  <a:srgbClr val="9DDBE5"/>
                </a:solidFill>
                <a:latin typeface="Aptos"/>
                <a:ea typeface="+mj-ea"/>
                <a:cs typeface="+mj-cs"/>
              </a:rPr>
              <a:t>MODULE 2:</a:t>
            </a:r>
          </a:p>
          <a:p>
            <a:pPr marL="0" indent="0">
              <a:buNone/>
            </a:pPr>
            <a:r>
              <a:rPr lang="en-US" b="1" dirty="0">
                <a:latin typeface="Aptos"/>
                <a:ea typeface="+mj-ea"/>
                <a:cs typeface="+mj-cs"/>
              </a:rPr>
              <a:t> THE SCIENCE OF GLACIAL® SKIN</a:t>
            </a: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7AD69D9A-F161-DA20-FC9A-A7D1E409D0E0}"/>
              </a:ext>
            </a:extLst>
          </p:cNvPr>
          <p:cNvSpPr/>
          <p:nvPr/>
        </p:nvSpPr>
        <p:spPr>
          <a:xfrm>
            <a:off x="1007796" y="3318448"/>
            <a:ext cx="173358" cy="221104"/>
          </a:xfrm>
          <a:prstGeom prst="chevron">
            <a:avLst/>
          </a:prstGeom>
          <a:solidFill>
            <a:srgbClr val="A1DDE4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B7CAA88-20D2-BD30-8AA7-1561FDCBA5B8}"/>
              </a:ext>
            </a:extLst>
          </p:cNvPr>
          <p:cNvSpPr>
            <a:spLocks noChangeAspect="1"/>
          </p:cNvSpPr>
          <p:nvPr/>
        </p:nvSpPr>
        <p:spPr>
          <a:xfrm rot="1030544">
            <a:off x="7936689" y="169954"/>
            <a:ext cx="4579469" cy="6518092"/>
          </a:xfrm>
          <a:custGeom>
            <a:avLst/>
            <a:gdLst/>
            <a:ahLst/>
            <a:cxnLst/>
            <a:rect l="l" t="t" r="r" b="b"/>
            <a:pathLst>
              <a:path w="5938593" h="8907889">
                <a:moveTo>
                  <a:pt x="0" y="0"/>
                </a:moveTo>
                <a:lnTo>
                  <a:pt x="5938593" y="0"/>
                </a:lnTo>
                <a:lnTo>
                  <a:pt x="5938593" y="8907889"/>
                </a:lnTo>
                <a:lnTo>
                  <a:pt x="0" y="8907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12" t="-17098" r="-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87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18">
            <a:extLst>
              <a:ext uri="{FF2B5EF4-FFF2-40B4-BE49-F238E27FC236}">
                <a16:creationId xmlns:a16="http://schemas.microsoft.com/office/drawing/2014/main" id="{6CAA7769-83C7-610B-4656-8D6D64E61CA1}"/>
              </a:ext>
            </a:extLst>
          </p:cNvPr>
          <p:cNvSpPr/>
          <p:nvPr/>
        </p:nvSpPr>
        <p:spPr>
          <a:xfrm>
            <a:off x="2806618" y="1961013"/>
            <a:ext cx="2361995" cy="2220180"/>
          </a:xfrm>
          <a:custGeom>
            <a:avLst/>
            <a:gdLst/>
            <a:ahLst/>
            <a:cxnLst/>
            <a:rect l="l" t="t" r="r" b="b"/>
            <a:pathLst>
              <a:path w="1550770" h="1507086">
                <a:moveTo>
                  <a:pt x="0" y="0"/>
                </a:moveTo>
                <a:lnTo>
                  <a:pt x="1550770" y="0"/>
                </a:lnTo>
                <a:lnTo>
                  <a:pt x="1550770" y="1507086"/>
                </a:lnTo>
                <a:lnTo>
                  <a:pt x="0" y="1507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26AF71F0-BF9A-D268-0ED5-32BDC9CB816F}"/>
              </a:ext>
            </a:extLst>
          </p:cNvPr>
          <p:cNvSpPr/>
          <p:nvPr/>
        </p:nvSpPr>
        <p:spPr>
          <a:xfrm>
            <a:off x="362276" y="1970250"/>
            <a:ext cx="2337757" cy="2210942"/>
          </a:xfrm>
          <a:custGeom>
            <a:avLst/>
            <a:gdLst/>
            <a:ahLst/>
            <a:cxnLst/>
            <a:rect l="l" t="t" r="r" b="b"/>
            <a:pathLst>
              <a:path w="1572337" h="1517360">
                <a:moveTo>
                  <a:pt x="0" y="0"/>
                </a:moveTo>
                <a:lnTo>
                  <a:pt x="1572337" y="0"/>
                </a:lnTo>
                <a:lnTo>
                  <a:pt x="1572337" y="1517360"/>
                </a:lnTo>
                <a:lnTo>
                  <a:pt x="0" y="1517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7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87F98604-EBB9-4C18-F8DB-138DD5B73147}"/>
              </a:ext>
            </a:extLst>
          </p:cNvPr>
          <p:cNvSpPr/>
          <p:nvPr/>
        </p:nvSpPr>
        <p:spPr>
          <a:xfrm>
            <a:off x="5268842" y="1988912"/>
            <a:ext cx="2361995" cy="2192280"/>
          </a:xfrm>
          <a:custGeom>
            <a:avLst/>
            <a:gdLst/>
            <a:ahLst/>
            <a:cxnLst/>
            <a:rect l="l" t="t" r="r" b="b"/>
            <a:pathLst>
              <a:path w="1552575" h="1495425">
                <a:moveTo>
                  <a:pt x="0" y="0"/>
                </a:moveTo>
                <a:lnTo>
                  <a:pt x="1552575" y="0"/>
                </a:lnTo>
                <a:lnTo>
                  <a:pt x="1552575" y="1495425"/>
                </a:lnTo>
                <a:lnTo>
                  <a:pt x="0" y="14954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377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tchdeck Cryo gloss and glide">
            <a:hlinkClick r:id="" action="ppaction://media"/>
            <a:extLst>
              <a:ext uri="{FF2B5EF4-FFF2-40B4-BE49-F238E27FC236}">
                <a16:creationId xmlns:a16="http://schemas.microsoft.com/office/drawing/2014/main" id="{820608E6-488C-C599-212D-F73750A4B7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4627" t="104" r="17625" b="2477"/>
          <a:stretch/>
        </p:blipFill>
        <p:spPr>
          <a:xfrm>
            <a:off x="7730696" y="1993200"/>
            <a:ext cx="4046944" cy="4011601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83613" y="676852"/>
            <a:ext cx="9318279" cy="556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179"/>
              </a:lnSpc>
              <a:spcBef>
                <a:spcPct val="0"/>
              </a:spcBef>
            </a:pPr>
            <a:r>
              <a:rPr lang="en-US" sz="4299" u="none" strike="noStrike">
                <a:solidFill>
                  <a:srgbClr val="9DDBE5"/>
                </a:solidFill>
                <a:latin typeface="Aptos ExtraBold" panose="020B0004020202020204" pitchFamily="34" charset="0"/>
              </a:rPr>
              <a:t>GLACIAL® </a:t>
            </a:r>
            <a:r>
              <a:rPr lang="en-US" sz="4299">
                <a:solidFill>
                  <a:srgbClr val="9DDBE5"/>
                </a:solidFill>
                <a:latin typeface="Aptos ExtraBold" panose="020B0004020202020204" pitchFamily="34" charset="0"/>
              </a:rPr>
              <a:t>GLIDE &amp; GLACIAL® GLOSS</a:t>
            </a:r>
            <a:endParaRPr lang="en-US" sz="4299" u="none" strike="noStrike">
              <a:solidFill>
                <a:srgbClr val="FFFFFF"/>
              </a:solidFill>
              <a:latin typeface="Aptos ExtraBold" panose="020B00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2BB294-BA96-60E0-1E1D-65317D1123FD}"/>
              </a:ext>
            </a:extLst>
          </p:cNvPr>
          <p:cNvGrpSpPr/>
          <p:nvPr/>
        </p:nvGrpSpPr>
        <p:grpSpPr>
          <a:xfrm>
            <a:off x="702217" y="1966457"/>
            <a:ext cx="6928618" cy="4055701"/>
            <a:chOff x="948812" y="3219777"/>
            <a:chExt cx="4647412" cy="2756732"/>
          </a:xfrm>
        </p:grpSpPr>
        <p:sp>
          <p:nvSpPr>
            <p:cNvPr id="9" name="Freeform 9"/>
            <p:cNvSpPr/>
            <p:nvPr/>
          </p:nvSpPr>
          <p:spPr>
            <a:xfrm>
              <a:off x="2360599" y="3219777"/>
              <a:ext cx="1584322" cy="2756731"/>
            </a:xfrm>
            <a:custGeom>
              <a:avLst/>
              <a:gdLst/>
              <a:ahLst/>
              <a:cxnLst/>
              <a:rect l="l" t="t" r="r" b="b"/>
              <a:pathLst>
                <a:path w="1584322" h="2746372">
                  <a:moveTo>
                    <a:pt x="0" y="0"/>
                  </a:moveTo>
                  <a:lnTo>
                    <a:pt x="1584322" y="0"/>
                  </a:lnTo>
                  <a:lnTo>
                    <a:pt x="1584322" y="2746372"/>
                  </a:lnTo>
                  <a:lnTo>
                    <a:pt x="0" y="274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011902" y="3230137"/>
              <a:ext cx="1584322" cy="2746372"/>
            </a:xfrm>
            <a:custGeom>
              <a:avLst/>
              <a:gdLst/>
              <a:ahLst/>
              <a:cxnLst/>
              <a:rect l="l" t="t" r="r" b="b"/>
              <a:pathLst>
                <a:path w="1584322" h="2746372">
                  <a:moveTo>
                    <a:pt x="0" y="0"/>
                  </a:moveTo>
                  <a:lnTo>
                    <a:pt x="1584322" y="0"/>
                  </a:lnTo>
                  <a:lnTo>
                    <a:pt x="1584322" y="2746372"/>
                  </a:lnTo>
                  <a:lnTo>
                    <a:pt x="0" y="274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48812" y="5030613"/>
              <a:ext cx="1016213" cy="496286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1353"/>
                </a:lnSpc>
              </a:pPr>
              <a:r>
                <a:rPr lang="en-US" sz="1600" spc="2">
                  <a:solidFill>
                    <a:schemeClr val="bg1"/>
                  </a:solidFill>
                  <a:latin typeface="Aptos Light" panose="020B0004020202020204" pitchFamily="34" charset="0"/>
                </a:rPr>
                <a:t>Controlled cooling is uniformly applied to the skin.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611225" y="5089210"/>
              <a:ext cx="1082823" cy="496243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1353"/>
                </a:lnSpc>
                <a:spcBef>
                  <a:spcPct val="0"/>
                </a:spcBef>
              </a:pPr>
              <a:r>
                <a:rPr lang="en-US" sz="1600" spc="2">
                  <a:solidFill>
                    <a:schemeClr val="bg1"/>
                  </a:solidFill>
                  <a:latin typeface="Aptos Light" panose="020B0004020202020204" pitchFamily="34" charset="0"/>
                </a:rPr>
                <a:t>Cooling calms the skin and reduces redness and puffiness.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288090" y="5030633"/>
              <a:ext cx="1031946" cy="496243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lvl="0" indent="0" algn="ctr">
                <a:lnSpc>
                  <a:spcPts val="1353"/>
                </a:lnSpc>
                <a:spcBef>
                  <a:spcPct val="0"/>
                </a:spcBef>
              </a:pPr>
              <a:r>
                <a:rPr lang="en-US" sz="1600" spc="2">
                  <a:solidFill>
                    <a:schemeClr val="bg1"/>
                  </a:solidFill>
                  <a:latin typeface="Aptos Light" panose="020B0004020202020204" pitchFamily="34" charset="0"/>
                </a:rPr>
                <a:t>Skin appears brighter, healthier, and more youthful.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83613" y="1211946"/>
            <a:ext cx="10898248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04"/>
              </a:lnSpc>
              <a:spcBef>
                <a:spcPct val="0"/>
              </a:spcBef>
            </a:pPr>
            <a:r>
              <a:rPr lang="en-US" spc="-18">
                <a:solidFill>
                  <a:srgbClr val="FFFFFF"/>
                </a:solidFill>
                <a:latin typeface="Aptos" panose="020B0004020202020204" pitchFamily="34" charset="0"/>
              </a:rPr>
              <a:t>How do we t</a:t>
            </a:r>
            <a:r>
              <a:rPr lang="en-US" u="none" strike="noStrike" spc="-18">
                <a:solidFill>
                  <a:srgbClr val="FFFFFF"/>
                </a:solidFill>
                <a:latin typeface="Aptos" panose="020B0004020202020204" pitchFamily="34" charset="0"/>
              </a:rPr>
              <a:t>reat signs of skin aging caused by inflammation?</a:t>
            </a: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D0BF36CA-D542-492D-E9AC-535164D6A172}"/>
              </a:ext>
            </a:extLst>
          </p:cNvPr>
          <p:cNvSpPr/>
          <p:nvPr/>
        </p:nvSpPr>
        <p:spPr>
          <a:xfrm>
            <a:off x="344765" y="1961013"/>
            <a:ext cx="2361995" cy="4055699"/>
          </a:xfrm>
          <a:custGeom>
            <a:avLst/>
            <a:gdLst/>
            <a:ahLst/>
            <a:cxnLst/>
            <a:rect l="l" t="t" r="r" b="b"/>
            <a:pathLst>
              <a:path w="1584322" h="2746372">
                <a:moveTo>
                  <a:pt x="0" y="0"/>
                </a:moveTo>
                <a:lnTo>
                  <a:pt x="1584322" y="0"/>
                </a:lnTo>
                <a:lnTo>
                  <a:pt x="1584322" y="2746372"/>
                </a:lnTo>
                <a:lnTo>
                  <a:pt x="0" y="27463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9AF1E17B-7099-9D0A-99E0-D4491C7EF3E8}"/>
              </a:ext>
            </a:extLst>
          </p:cNvPr>
          <p:cNvSpPr/>
          <p:nvPr/>
        </p:nvSpPr>
        <p:spPr>
          <a:xfrm>
            <a:off x="7711562" y="1988912"/>
            <a:ext cx="4118162" cy="4020179"/>
          </a:xfrm>
          <a:custGeom>
            <a:avLst/>
            <a:gdLst/>
            <a:ahLst/>
            <a:cxnLst/>
            <a:rect l="l" t="t" r="r" b="b"/>
            <a:pathLst>
              <a:path w="1584322" h="2746372">
                <a:moveTo>
                  <a:pt x="0" y="0"/>
                </a:moveTo>
                <a:lnTo>
                  <a:pt x="1584322" y="0"/>
                </a:lnTo>
                <a:lnTo>
                  <a:pt x="1584322" y="2746372"/>
                </a:lnTo>
                <a:lnTo>
                  <a:pt x="0" y="27463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08549AB9-D5D6-6218-181D-FCCC91078CF6}"/>
              </a:ext>
            </a:extLst>
          </p:cNvPr>
          <p:cNvSpPr/>
          <p:nvPr/>
        </p:nvSpPr>
        <p:spPr>
          <a:xfrm rot="9515994">
            <a:off x="-1304562" y="812201"/>
            <a:ext cx="3310194" cy="3310195"/>
          </a:xfrm>
          <a:custGeom>
            <a:avLst/>
            <a:gdLst/>
            <a:ahLst/>
            <a:cxnLst/>
            <a:rect l="l" t="t" r="r" b="b"/>
            <a:pathLst>
              <a:path w="2917513" h="2917513">
                <a:moveTo>
                  <a:pt x="0" y="0"/>
                </a:moveTo>
                <a:lnTo>
                  <a:pt x="2917513" y="0"/>
                </a:lnTo>
                <a:lnTo>
                  <a:pt x="2917513" y="2917513"/>
                </a:lnTo>
                <a:lnTo>
                  <a:pt x="0" y="2917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5" name="Picture 24" descr="A qr code with blue and white squares&#10;&#10;Description automatically generated">
            <a:extLst>
              <a:ext uri="{FF2B5EF4-FFF2-40B4-BE49-F238E27FC236}">
                <a16:creationId xmlns:a16="http://schemas.microsoft.com/office/drawing/2014/main" id="{8B28926B-09CA-A69F-55D7-427776FF28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773" y="4863495"/>
            <a:ext cx="10668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3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5DD79-933C-52A7-07C8-984915E85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7754D8D-2762-8E60-2F3D-7B70B7A39CFC}"/>
              </a:ext>
            </a:extLst>
          </p:cNvPr>
          <p:cNvSpPr txBox="1"/>
          <p:nvPr/>
        </p:nvSpPr>
        <p:spPr>
          <a:xfrm>
            <a:off x="1729946" y="3472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335A310-C865-9CA4-FA61-80D2838FB566}"/>
              </a:ext>
            </a:extLst>
          </p:cNvPr>
          <p:cNvSpPr txBox="1">
            <a:spLocks/>
          </p:cNvSpPr>
          <p:nvPr/>
        </p:nvSpPr>
        <p:spPr>
          <a:xfrm>
            <a:off x="1009403" y="2335296"/>
            <a:ext cx="10168880" cy="1959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>
                <a:solidFill>
                  <a:srgbClr val="9DDBE5"/>
                </a:solidFill>
                <a:latin typeface="Aptos" panose="020B0004020202020204" pitchFamily="34" charset="0"/>
                <a:ea typeface="+mj-ea"/>
                <a:cs typeface="+mj-cs"/>
              </a:rPr>
              <a:t>MODULE 3: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Aptos" panose="020B0004020202020204" pitchFamily="34" charset="0"/>
                <a:ea typeface="+mj-ea"/>
                <a:cs typeface="+mj-cs"/>
              </a:rPr>
              <a:t>            CONTRINDICATIONS, CONSIDERATIONS, </a:t>
            </a:r>
            <a:br>
              <a:rPr lang="en-US" b="1" dirty="0">
                <a:latin typeface="Aptos" panose="020B0004020202020204" pitchFamily="34" charset="0"/>
                <a:ea typeface="+mj-ea"/>
                <a:cs typeface="+mj-cs"/>
              </a:rPr>
            </a:br>
            <a:r>
              <a:rPr lang="en-US" b="1" dirty="0">
                <a:latin typeface="Aptos" panose="020B0004020202020204" pitchFamily="34" charset="0"/>
                <a:ea typeface="+mj-ea"/>
                <a:cs typeface="+mj-cs"/>
              </a:rPr>
              <a:t>            AND PATIENT SELECTION</a:t>
            </a: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33D15D63-0D30-4C38-FF0E-1E8B7D6F6144}"/>
              </a:ext>
            </a:extLst>
          </p:cNvPr>
          <p:cNvSpPr/>
          <p:nvPr/>
        </p:nvSpPr>
        <p:spPr>
          <a:xfrm>
            <a:off x="1626921" y="3318448"/>
            <a:ext cx="173358" cy="221104"/>
          </a:xfrm>
          <a:prstGeom prst="chevron">
            <a:avLst/>
          </a:prstGeom>
          <a:solidFill>
            <a:srgbClr val="A1DDE4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B2C2A4C-8022-854A-9955-811C7A8E4089}"/>
              </a:ext>
            </a:extLst>
          </p:cNvPr>
          <p:cNvSpPr>
            <a:spLocks noChangeAspect="1"/>
          </p:cNvSpPr>
          <p:nvPr/>
        </p:nvSpPr>
        <p:spPr>
          <a:xfrm rot="1030544">
            <a:off x="7936689" y="169954"/>
            <a:ext cx="4579469" cy="6518092"/>
          </a:xfrm>
          <a:custGeom>
            <a:avLst/>
            <a:gdLst/>
            <a:ahLst/>
            <a:cxnLst/>
            <a:rect l="l" t="t" r="r" b="b"/>
            <a:pathLst>
              <a:path w="5938593" h="8907889">
                <a:moveTo>
                  <a:pt x="0" y="0"/>
                </a:moveTo>
                <a:lnTo>
                  <a:pt x="5938593" y="0"/>
                </a:lnTo>
                <a:lnTo>
                  <a:pt x="5938593" y="8907889"/>
                </a:lnTo>
                <a:lnTo>
                  <a:pt x="0" y="8907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12" t="-17098" r="-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0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543293" y="733568"/>
            <a:ext cx="8814200" cy="556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79"/>
              </a:lnSpc>
            </a:pPr>
            <a:r>
              <a:rPr lang="en-US" sz="4299">
                <a:solidFill>
                  <a:srgbClr val="FFFFFF"/>
                </a:solidFill>
                <a:latin typeface="Aptos ExtraBold" panose="020B0004020202020204" pitchFamily="34" charset="0"/>
              </a:rPr>
              <a:t>GLACIAL® SKIN</a:t>
            </a:r>
            <a:r>
              <a:rPr lang="en-US" sz="4299">
                <a:solidFill>
                  <a:srgbClr val="9DD8D7"/>
                </a:solidFill>
                <a:latin typeface="Aptos ExtraBold" panose="020B0004020202020204" pitchFamily="34" charset="0"/>
              </a:rPr>
              <a:t> </a:t>
            </a:r>
            <a:r>
              <a:rPr lang="en-US" sz="4299">
                <a:solidFill>
                  <a:srgbClr val="9DDBE5"/>
                </a:solidFill>
                <a:latin typeface="Aptos ExtraBold" panose="020B0004020202020204" pitchFamily="34" charset="0"/>
              </a:rPr>
              <a:t>FOR EVERYONE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5649" y="1223679"/>
            <a:ext cx="7786098" cy="28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04"/>
              </a:lnSpc>
            </a:pPr>
            <a:r>
              <a:rPr lang="en-US" sz="1800" spc="-18">
                <a:solidFill>
                  <a:srgbClr val="FFFFFF"/>
                </a:solidFill>
                <a:latin typeface="Aptos" panose="020B0004020202020204" pitchFamily="34" charset="0"/>
              </a:rPr>
              <a:t>Suitable for any patient, at any time, on any part of the body.</a:t>
            </a:r>
          </a:p>
        </p:txBody>
      </p:sp>
      <p:sp>
        <p:nvSpPr>
          <p:cNvPr id="6" name="Freeform 6"/>
          <p:cNvSpPr/>
          <p:nvPr/>
        </p:nvSpPr>
        <p:spPr>
          <a:xfrm>
            <a:off x="8322005" y="5620096"/>
            <a:ext cx="1019136" cy="679424"/>
          </a:xfrm>
          <a:custGeom>
            <a:avLst/>
            <a:gdLst/>
            <a:ahLst/>
            <a:cxnLst/>
            <a:rect l="l" t="t" r="r" b="b"/>
            <a:pathLst>
              <a:path w="1286542" h="857695">
                <a:moveTo>
                  <a:pt x="0" y="0"/>
                </a:moveTo>
                <a:lnTo>
                  <a:pt x="1286542" y="0"/>
                </a:lnTo>
                <a:lnTo>
                  <a:pt x="1286542" y="857695"/>
                </a:lnTo>
                <a:lnTo>
                  <a:pt x="0" y="857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33082" y="4166108"/>
            <a:ext cx="1011751" cy="672039"/>
          </a:xfrm>
          <a:custGeom>
            <a:avLst/>
            <a:gdLst/>
            <a:ahLst/>
            <a:cxnLst/>
            <a:rect l="l" t="t" r="r" b="b"/>
            <a:pathLst>
              <a:path w="1277219" h="848372">
                <a:moveTo>
                  <a:pt x="0" y="0"/>
                </a:moveTo>
                <a:lnTo>
                  <a:pt x="1277219" y="0"/>
                </a:lnTo>
                <a:lnTo>
                  <a:pt x="1277219" y="848372"/>
                </a:lnTo>
                <a:lnTo>
                  <a:pt x="0" y="848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329390" y="1951928"/>
            <a:ext cx="1019136" cy="679424"/>
          </a:xfrm>
          <a:custGeom>
            <a:avLst/>
            <a:gdLst/>
            <a:ahLst/>
            <a:cxnLst/>
            <a:rect l="l" t="t" r="r" b="b"/>
            <a:pathLst>
              <a:path w="1286542" h="857695">
                <a:moveTo>
                  <a:pt x="0" y="0"/>
                </a:moveTo>
                <a:lnTo>
                  <a:pt x="1286542" y="0"/>
                </a:lnTo>
                <a:lnTo>
                  <a:pt x="1286542" y="857695"/>
                </a:lnTo>
                <a:lnTo>
                  <a:pt x="0" y="857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338360" y="4889868"/>
            <a:ext cx="1019136" cy="679424"/>
          </a:xfrm>
          <a:custGeom>
            <a:avLst/>
            <a:gdLst/>
            <a:ahLst/>
            <a:cxnLst/>
            <a:rect l="l" t="t" r="r" b="b"/>
            <a:pathLst>
              <a:path w="1286542" h="857695">
                <a:moveTo>
                  <a:pt x="0" y="0"/>
                </a:moveTo>
                <a:lnTo>
                  <a:pt x="1286542" y="0"/>
                </a:lnTo>
                <a:lnTo>
                  <a:pt x="1286542" y="857695"/>
                </a:lnTo>
                <a:lnTo>
                  <a:pt x="0" y="8576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329390" y="2690145"/>
            <a:ext cx="1019136" cy="679424"/>
          </a:xfrm>
          <a:custGeom>
            <a:avLst/>
            <a:gdLst/>
            <a:ahLst/>
            <a:cxnLst/>
            <a:rect l="l" t="t" r="r" b="b"/>
            <a:pathLst>
              <a:path w="1286542" h="857695">
                <a:moveTo>
                  <a:pt x="0" y="0"/>
                </a:moveTo>
                <a:lnTo>
                  <a:pt x="1286543" y="0"/>
                </a:lnTo>
                <a:lnTo>
                  <a:pt x="1286543" y="857695"/>
                </a:lnTo>
                <a:lnTo>
                  <a:pt x="0" y="8576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329390" y="3435143"/>
            <a:ext cx="1004366" cy="664654"/>
          </a:xfrm>
          <a:custGeom>
            <a:avLst/>
            <a:gdLst/>
            <a:ahLst/>
            <a:cxnLst/>
            <a:rect l="l" t="t" r="r" b="b"/>
            <a:pathLst>
              <a:path w="1267897" h="839049">
                <a:moveTo>
                  <a:pt x="0" y="0"/>
                </a:moveTo>
                <a:lnTo>
                  <a:pt x="1267896" y="0"/>
                </a:lnTo>
                <a:lnTo>
                  <a:pt x="1267896" y="839050"/>
                </a:lnTo>
                <a:lnTo>
                  <a:pt x="0" y="839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283489" y="4495582"/>
            <a:ext cx="1534953" cy="239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44"/>
              </a:lnSpc>
            </a:pPr>
            <a:r>
              <a:rPr lang="en-US" sz="2400" b="1" spc="10">
                <a:solidFill>
                  <a:schemeClr val="bg1"/>
                </a:solidFill>
                <a:latin typeface="Aptos SemiBold" panose="020B0004020202020204" pitchFamily="34" charset="0"/>
              </a:rPr>
              <a:t>ALL AGES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259396" y="2051099"/>
            <a:ext cx="2964673" cy="335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b="1" spc="10">
                <a:solidFill>
                  <a:schemeClr val="bg1"/>
                </a:solidFill>
                <a:latin typeface="Aptos SemiBold" panose="020B0004020202020204" pitchFamily="34" charset="0"/>
              </a:rPr>
              <a:t>SAFE &amp; ENJOYABLE</a:t>
            </a: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7DBBDFCC-A6D6-F880-DE9E-01D6FA65B845}"/>
              </a:ext>
            </a:extLst>
          </p:cNvPr>
          <p:cNvSpPr txBox="1"/>
          <p:nvPr/>
        </p:nvSpPr>
        <p:spPr>
          <a:xfrm>
            <a:off x="5283328" y="5205495"/>
            <a:ext cx="2234996" cy="239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44"/>
              </a:lnSpc>
            </a:pPr>
            <a:r>
              <a:rPr lang="en-US" sz="2400" b="1" spc="10">
                <a:solidFill>
                  <a:schemeClr val="bg1"/>
                </a:solidFill>
                <a:latin typeface="Aptos SemiBold" panose="020B0004020202020204" pitchFamily="34" charset="0"/>
              </a:rPr>
              <a:t>ALL GENDERS</a:t>
            </a:r>
          </a:p>
        </p:txBody>
      </p:sp>
      <p:sp>
        <p:nvSpPr>
          <p:cNvPr id="30" name="TextBox 37">
            <a:extLst>
              <a:ext uri="{FF2B5EF4-FFF2-40B4-BE49-F238E27FC236}">
                <a16:creationId xmlns:a16="http://schemas.microsoft.com/office/drawing/2014/main" id="{EE1CD56D-7C6D-32BE-F0F2-2E8AC8B93366}"/>
              </a:ext>
            </a:extLst>
          </p:cNvPr>
          <p:cNvSpPr txBox="1"/>
          <p:nvPr/>
        </p:nvSpPr>
        <p:spPr>
          <a:xfrm>
            <a:off x="5288696" y="5870804"/>
            <a:ext cx="3449707" cy="335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b="1" spc="10">
                <a:solidFill>
                  <a:schemeClr val="bg1"/>
                </a:solidFill>
                <a:latin typeface="Aptos SemiBold" panose="020B0004020202020204" pitchFamily="34" charset="0"/>
              </a:rPr>
              <a:t>ALL SKIN TYPES</a:t>
            </a:r>
          </a:p>
        </p:txBody>
      </p:sp>
      <p:sp>
        <p:nvSpPr>
          <p:cNvPr id="31" name="TextBox 41">
            <a:extLst>
              <a:ext uri="{FF2B5EF4-FFF2-40B4-BE49-F238E27FC236}">
                <a16:creationId xmlns:a16="http://schemas.microsoft.com/office/drawing/2014/main" id="{B6B770EE-34E9-4FD2-54BC-A2A1ACA868FF}"/>
              </a:ext>
            </a:extLst>
          </p:cNvPr>
          <p:cNvSpPr txBox="1"/>
          <p:nvPr/>
        </p:nvSpPr>
        <p:spPr>
          <a:xfrm>
            <a:off x="5259396" y="2816092"/>
            <a:ext cx="2805188" cy="335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b="1" spc="10">
                <a:solidFill>
                  <a:schemeClr val="bg1"/>
                </a:solidFill>
                <a:latin typeface="Aptos SemiBold" panose="020B0004020202020204" pitchFamily="34" charset="0"/>
              </a:rPr>
              <a:t>NO DOWNTIME</a:t>
            </a:r>
          </a:p>
        </p:txBody>
      </p:sp>
      <p:sp>
        <p:nvSpPr>
          <p:cNvPr id="32" name="TextBox 41">
            <a:extLst>
              <a:ext uri="{FF2B5EF4-FFF2-40B4-BE49-F238E27FC236}">
                <a16:creationId xmlns:a16="http://schemas.microsoft.com/office/drawing/2014/main" id="{005CD89C-4294-1D22-E956-C7CA03FDA9C0}"/>
              </a:ext>
            </a:extLst>
          </p:cNvPr>
          <p:cNvSpPr txBox="1"/>
          <p:nvPr/>
        </p:nvSpPr>
        <p:spPr>
          <a:xfrm>
            <a:off x="5259396" y="3675508"/>
            <a:ext cx="2517467" cy="335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b="1" spc="10">
                <a:solidFill>
                  <a:schemeClr val="bg1"/>
                </a:solidFill>
                <a:latin typeface="Aptos SemiBold" panose="020B0004020202020204" pitchFamily="34" charset="0"/>
              </a:rPr>
              <a:t>REAL RESULTS</a:t>
            </a:r>
          </a:p>
        </p:txBody>
      </p:sp>
      <p:pic>
        <p:nvPicPr>
          <p:cNvPr id="45" name="Picture 44" descr="A blue and black text on a blue background&#10;&#10;AI-generated content may be incorrect.">
            <a:extLst>
              <a:ext uri="{FF2B5EF4-FFF2-40B4-BE49-F238E27FC236}">
                <a16:creationId xmlns:a16="http://schemas.microsoft.com/office/drawing/2014/main" id="{18205826-662E-2766-5C7E-AB0604EE0E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54" y="3010472"/>
            <a:ext cx="1860030" cy="1860030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CF81613-A7A7-AC34-5C07-7FD81F60D5E2}"/>
              </a:ext>
            </a:extLst>
          </p:cNvPr>
          <p:cNvCxnSpPr>
            <a:cxnSpLocks/>
          </p:cNvCxnSpPr>
          <p:nvPr/>
        </p:nvCxnSpPr>
        <p:spPr>
          <a:xfrm flipV="1">
            <a:off x="4480449" y="2198864"/>
            <a:ext cx="658405" cy="14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D084899-02A5-9774-D8C9-9273E1631C4D}"/>
              </a:ext>
            </a:extLst>
          </p:cNvPr>
          <p:cNvCxnSpPr>
            <a:cxnSpLocks/>
          </p:cNvCxnSpPr>
          <p:nvPr/>
        </p:nvCxnSpPr>
        <p:spPr>
          <a:xfrm flipV="1">
            <a:off x="4483665" y="2962303"/>
            <a:ext cx="658405" cy="14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B9734CA-B231-381F-AE71-5F27A584727D}"/>
              </a:ext>
            </a:extLst>
          </p:cNvPr>
          <p:cNvCxnSpPr>
            <a:cxnSpLocks/>
          </p:cNvCxnSpPr>
          <p:nvPr/>
        </p:nvCxnSpPr>
        <p:spPr>
          <a:xfrm>
            <a:off x="4480450" y="3828976"/>
            <a:ext cx="65840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E4F92AA-54AD-8452-1D78-D48AD79B60BB}"/>
              </a:ext>
            </a:extLst>
          </p:cNvPr>
          <p:cNvCxnSpPr>
            <a:cxnSpLocks/>
          </p:cNvCxnSpPr>
          <p:nvPr/>
        </p:nvCxnSpPr>
        <p:spPr>
          <a:xfrm flipV="1">
            <a:off x="4487926" y="4549924"/>
            <a:ext cx="658405" cy="14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2D5C58-482D-BC30-940C-53F766852C5A}"/>
              </a:ext>
            </a:extLst>
          </p:cNvPr>
          <p:cNvCxnSpPr>
            <a:cxnSpLocks/>
          </p:cNvCxnSpPr>
          <p:nvPr/>
        </p:nvCxnSpPr>
        <p:spPr>
          <a:xfrm flipV="1">
            <a:off x="4483353" y="5258019"/>
            <a:ext cx="658405" cy="14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440A9A-810D-9754-3100-DC995DB41F26}"/>
              </a:ext>
            </a:extLst>
          </p:cNvPr>
          <p:cNvCxnSpPr>
            <a:cxnSpLocks/>
          </p:cNvCxnSpPr>
          <p:nvPr/>
        </p:nvCxnSpPr>
        <p:spPr>
          <a:xfrm>
            <a:off x="4485021" y="2196790"/>
            <a:ext cx="0" cy="37972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E78EF3-C2E7-B69E-D948-73674010764E}"/>
              </a:ext>
            </a:extLst>
          </p:cNvPr>
          <p:cNvCxnSpPr>
            <a:cxnSpLocks/>
          </p:cNvCxnSpPr>
          <p:nvPr/>
        </p:nvCxnSpPr>
        <p:spPr>
          <a:xfrm>
            <a:off x="3947969" y="3940487"/>
            <a:ext cx="5295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95C976B-2649-8ACF-6F30-6D9139F51D34}"/>
              </a:ext>
            </a:extLst>
          </p:cNvPr>
          <p:cNvCxnSpPr>
            <a:cxnSpLocks/>
          </p:cNvCxnSpPr>
          <p:nvPr/>
        </p:nvCxnSpPr>
        <p:spPr>
          <a:xfrm flipV="1">
            <a:off x="4483353" y="5993999"/>
            <a:ext cx="658405" cy="14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2474FB2-7DBF-4FF1-B2B6-242BE2F30D2A}"/>
              </a:ext>
            </a:extLst>
          </p:cNvPr>
          <p:cNvSpPr txBox="1"/>
          <p:nvPr/>
        </p:nvSpPr>
        <p:spPr>
          <a:xfrm>
            <a:off x="8334428" y="5258894"/>
            <a:ext cx="31902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ptos Light" panose="020B0004020202020204" pitchFamily="34" charset="0"/>
              </a:rPr>
              <a:t>*When utilizing commercially available topicals during administration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  <a:latin typeface="Aptos Light" panose="020B0004020202020204" pitchFamily="34" charset="0"/>
              </a:rPr>
              <a:t>**Patient selection is ultimately at the discretion of the treating provider.  Areas considered for treatment should be properly diagnosed.</a:t>
            </a: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8D54F7A8-E202-A1A5-1FF1-781AACFCC072}"/>
              </a:ext>
            </a:extLst>
          </p:cNvPr>
          <p:cNvSpPr txBox="1"/>
          <p:nvPr/>
        </p:nvSpPr>
        <p:spPr>
          <a:xfrm>
            <a:off x="533400" y="737332"/>
            <a:ext cx="11375474" cy="556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179"/>
              </a:lnSpc>
              <a:spcBef>
                <a:spcPct val="0"/>
              </a:spcBef>
            </a:pPr>
            <a:r>
              <a:rPr lang="en-US" sz="4299" u="none" strike="noStrike">
                <a:solidFill>
                  <a:srgbClr val="9DDBE5"/>
                </a:solidFill>
                <a:latin typeface="Aptos ExtraBold" panose="020B0004020202020204" pitchFamily="34" charset="0"/>
              </a:rPr>
              <a:t>PATIENT </a:t>
            </a:r>
            <a:r>
              <a:rPr lang="en-US" sz="4299">
                <a:solidFill>
                  <a:schemeClr val="bg1"/>
                </a:solidFill>
                <a:latin typeface="Aptos ExtraBold" panose="020B0004020202020204" pitchFamily="34" charset="0"/>
              </a:rPr>
              <a:t>SELECTION</a:t>
            </a:r>
            <a:endParaRPr lang="en-US" sz="4299" u="none" strike="noStrike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B58DA14F-5AB1-3447-D3DD-F58ECCAE8DD0}"/>
              </a:ext>
            </a:extLst>
          </p:cNvPr>
          <p:cNvSpPr txBox="1"/>
          <p:nvPr/>
        </p:nvSpPr>
        <p:spPr>
          <a:xfrm>
            <a:off x="572655" y="1158381"/>
            <a:ext cx="6712152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/>
                <a:sym typeface="Montserrat"/>
              </a:rPr>
              <a:t>Contraindications and Considerations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8F9C6-5BCC-FD36-08F7-74860D6788AF}"/>
              </a:ext>
            </a:extLst>
          </p:cNvPr>
          <p:cNvSpPr txBox="1"/>
          <p:nvPr/>
        </p:nvSpPr>
        <p:spPr>
          <a:xfrm>
            <a:off x="8334428" y="1718091"/>
            <a:ext cx="3273990" cy="15790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lnSpc>
                <a:spcPts val="2052"/>
              </a:lnSpc>
              <a:buNone/>
            </a:pPr>
            <a:r>
              <a:rPr lang="en-US" dirty="0">
                <a:solidFill>
                  <a:srgbClr val="A1DDE4"/>
                </a:solidFill>
                <a:latin typeface="Aptos ExtraBold"/>
              </a:rPr>
              <a:t>CONTRAINDICATION:</a:t>
            </a:r>
          </a:p>
          <a:p>
            <a:pPr marL="0" indent="0">
              <a:lnSpc>
                <a:spcPts val="752"/>
              </a:lnSpc>
              <a:buNone/>
            </a:pPr>
            <a:endParaRPr lang="en-US" dirty="0">
              <a:solidFill>
                <a:srgbClr val="A1DDE4"/>
              </a:solidFill>
              <a:latin typeface="Aptos ExtraBold" panose="020B0004020202020204" pitchFamily="34" charset="0"/>
            </a:endParaRPr>
          </a:p>
          <a:p>
            <a:pPr marL="285750" marR="118745" lvl="1" indent="-285750">
              <a:lnSpc>
                <a:spcPts val="2220"/>
              </a:lnSpc>
              <a:buClr>
                <a:srgbClr val="A1DDE4"/>
              </a:buClr>
              <a:buSzPct val="110000"/>
              <a:buFont typeface="Arial,Sans-Serif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/>
              </a:rPr>
              <a:t>A suspicious lesion that has yet to be diagnosed </a:t>
            </a:r>
          </a:p>
          <a:p>
            <a:pPr marL="285750" marR="118745" lvl="1" indent="-285750">
              <a:lnSpc>
                <a:spcPts val="2220"/>
              </a:lnSpc>
              <a:buClr>
                <a:srgbClr val="A1DDE4"/>
              </a:buClr>
              <a:buSzPct val="110000"/>
              <a:buFont typeface="Arial,Sans-Serif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/>
              </a:rPr>
              <a:t>Confirmed diagnosis of skin cancer in the treatment area**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B7CE7-6977-4757-167F-071B0BD5E5EC}"/>
              </a:ext>
            </a:extLst>
          </p:cNvPr>
          <p:cNvSpPr txBox="1"/>
          <p:nvPr/>
        </p:nvSpPr>
        <p:spPr>
          <a:xfrm>
            <a:off x="792399" y="1715813"/>
            <a:ext cx="7033437" cy="19338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lnSpc>
                <a:spcPts val="2052"/>
              </a:lnSpc>
              <a:buNone/>
            </a:pPr>
            <a:r>
              <a:rPr lang="en-US" dirty="0">
                <a:solidFill>
                  <a:srgbClr val="A1DDE4"/>
                </a:solidFill>
                <a:latin typeface="Aptos ExtraBold"/>
              </a:rPr>
              <a:t>CONSIDERATIONS: </a:t>
            </a:r>
          </a:p>
          <a:p>
            <a:pPr marL="0" indent="0">
              <a:lnSpc>
                <a:spcPts val="760"/>
              </a:lnSpc>
              <a:buNone/>
            </a:pPr>
            <a:endParaRPr lang="en-US" dirty="0">
              <a:solidFill>
                <a:srgbClr val="A1DDE4"/>
              </a:solidFill>
              <a:latin typeface="Aptos ExtraBold" panose="020B0004020202020204" pitchFamily="34" charset="0"/>
            </a:endParaRPr>
          </a:p>
          <a:p>
            <a:pPr marL="285750" marR="118745" lvl="1" indent="-285750">
              <a:lnSpc>
                <a:spcPts val="2220"/>
              </a:lnSpc>
              <a:buClr>
                <a:srgbClr val="9DDBE5"/>
              </a:buClr>
              <a:buSzPct val="110000"/>
              <a:buFont typeface="Arial,Sans-Serif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/>
              </a:rPr>
              <a:t>An underlying cold-sensitive condition that could be exacerbated by topical cooling (e.g., cold urticaria, Raynaud’s disease, cryoglobulinemia)</a:t>
            </a:r>
          </a:p>
          <a:p>
            <a:pPr marL="285750" marR="118745" lvl="1" indent="-285750">
              <a:lnSpc>
                <a:spcPts val="2220"/>
              </a:lnSpc>
              <a:buClr>
                <a:srgbClr val="9DDBE5"/>
              </a:buClr>
              <a:buFont typeface="Arial,Sans-Serif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/>
              </a:rPr>
              <a:t>Compromised circulation to the extremities</a:t>
            </a:r>
            <a:endParaRPr lang="en-US" dirty="0">
              <a:solidFill>
                <a:schemeClr val="bg1"/>
              </a:solidFill>
              <a:latin typeface="Aptos"/>
            </a:endParaRPr>
          </a:p>
          <a:p>
            <a:pPr marL="285750" marR="118745" lvl="1" indent="-285750">
              <a:lnSpc>
                <a:spcPts val="2220"/>
              </a:lnSpc>
              <a:buClr>
                <a:srgbClr val="9DDBE5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/>
              </a:rPr>
              <a:t>An open wound or any active infection in the treatment area </a:t>
            </a:r>
          </a:p>
          <a:p>
            <a:endParaRPr lang="en-US" sz="1800" dirty="0">
              <a:solidFill>
                <a:schemeClr val="bg1"/>
              </a:solidFill>
              <a:latin typeface="Futura Lt BT Light"/>
            </a:endParaRPr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E338EE81-2ADE-7BFA-4CEB-992A00C7D530}"/>
              </a:ext>
            </a:extLst>
          </p:cNvPr>
          <p:cNvSpPr/>
          <p:nvPr/>
        </p:nvSpPr>
        <p:spPr>
          <a:xfrm>
            <a:off x="8017608" y="1646034"/>
            <a:ext cx="0" cy="4776482"/>
          </a:xfrm>
          <a:prstGeom prst="line">
            <a:avLst/>
          </a:prstGeom>
          <a:ln w="63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8FCFA-715B-B940-4A9B-934FA863C0E7}"/>
              </a:ext>
            </a:extLst>
          </p:cNvPr>
          <p:cNvSpPr txBox="1"/>
          <p:nvPr/>
        </p:nvSpPr>
        <p:spPr>
          <a:xfrm>
            <a:off x="790575" y="3616003"/>
            <a:ext cx="6910212" cy="2818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lvl="1" indent="-285750">
              <a:lnSpc>
                <a:spcPts val="1480"/>
              </a:lnSpc>
              <a:buFont typeface="Arial,Sans-Serif"/>
              <a:buChar char="•"/>
            </a:pPr>
            <a:endParaRPr lang="en-US" sz="1600" dirty="0">
              <a:latin typeface="Aptos"/>
              <a:cs typeface="Arial"/>
            </a:endParaRPr>
          </a:p>
          <a:p>
            <a:pPr marL="285750" marR="118745" lvl="1" indent="-285750">
              <a:lnSpc>
                <a:spcPts val="2220"/>
              </a:lnSpc>
              <a:buClr>
                <a:srgbClr val="9DDBE5"/>
              </a:buClr>
              <a:buFont typeface="Arial,Sans-Serif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/>
              </a:rPr>
              <a:t>Known history of skin allergies or sensitivities to any skincare products or specific ingredients in skincare products (e.g., compounds such as fruit extracts, enzymes, or chemical peel agents *​</a:t>
            </a:r>
          </a:p>
          <a:p>
            <a:pPr marL="285750" marR="118745" lvl="1" indent="-285750">
              <a:lnSpc>
                <a:spcPts val="2220"/>
              </a:lnSpc>
              <a:buClr>
                <a:srgbClr val="9DDBE5"/>
              </a:buClr>
              <a:buFont typeface="Arial,Sans-Serif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/>
              </a:rPr>
              <a:t>Recent dermabrasion, laser, or skin resurfacing treatment requiring prolonged healing​</a:t>
            </a:r>
          </a:p>
          <a:p>
            <a:pPr marL="285750" marR="118745" lvl="1" indent="-285750">
              <a:lnSpc>
                <a:spcPts val="2220"/>
              </a:lnSpc>
              <a:buClr>
                <a:srgbClr val="9DDBE5"/>
              </a:buClr>
              <a:buFont typeface="Arial,Sans-Serif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/>
              </a:rPr>
              <a:t>Recent use of topical exfoliants (e.g., retinoid, retinol, glycolic acid, salicylic acid, etc.)​</a:t>
            </a:r>
          </a:p>
          <a:p>
            <a:pPr marL="285750" marR="118745" lvl="1" indent="-285750">
              <a:lnSpc>
                <a:spcPts val="2220"/>
              </a:lnSpc>
              <a:buClr>
                <a:srgbClr val="9DDBE5"/>
              </a:buClr>
              <a:buFont typeface="Arial,Sans-Serif"/>
              <a:buChar char="•"/>
            </a:pPr>
            <a:r>
              <a:rPr lang="en-US" sz="1600" dirty="0">
                <a:solidFill>
                  <a:schemeClr val="bg1"/>
                </a:solidFill>
                <a:latin typeface="Aptos"/>
              </a:rPr>
              <a:t>Acne and/or history of acne scarring or recent use of Accutane ​</a:t>
            </a:r>
          </a:p>
          <a:p>
            <a:pPr marL="285750" lvl="1" indent="-285750">
              <a:buFont typeface="Arial,Sans-Serif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EAE6C-831D-2112-7B30-ADF607CC42F2}"/>
              </a:ext>
            </a:extLst>
          </p:cNvPr>
          <p:cNvSpPr txBox="1"/>
          <p:nvPr/>
        </p:nvSpPr>
        <p:spPr>
          <a:xfrm>
            <a:off x="790575" y="34656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A1DDE4"/>
                </a:solidFill>
                <a:latin typeface="Aptos ExtraBold"/>
              </a:rPr>
              <a:t>ALSO CONSIDER 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411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DAB8E-843A-7EC8-0A1B-DD6EF8911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7620748-638C-2EDB-EEF5-375B4881EF5D}"/>
              </a:ext>
            </a:extLst>
          </p:cNvPr>
          <p:cNvSpPr txBox="1"/>
          <p:nvPr/>
        </p:nvSpPr>
        <p:spPr>
          <a:xfrm>
            <a:off x="1729946" y="3472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7914A7-8B32-B5CF-08D8-5208B72E8B29}"/>
              </a:ext>
            </a:extLst>
          </p:cNvPr>
          <p:cNvSpPr txBox="1">
            <a:spLocks/>
          </p:cNvSpPr>
          <p:nvPr/>
        </p:nvSpPr>
        <p:spPr>
          <a:xfrm>
            <a:off x="1009403" y="2335296"/>
            <a:ext cx="9415463" cy="66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>
                <a:solidFill>
                  <a:srgbClr val="9DDBE5"/>
                </a:solidFill>
                <a:latin typeface="Aptos" panose="020B0004020202020204" pitchFamily="34" charset="0"/>
                <a:ea typeface="+mj-ea"/>
                <a:cs typeface="+mj-cs"/>
              </a:rPr>
              <a:t>MODULE 4: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Aptos" panose="020B0004020202020204" pitchFamily="34" charset="0"/>
                <a:ea typeface="+mj-ea"/>
                <a:cs typeface="+mj-cs"/>
              </a:rPr>
              <a:t>            GLACIAL® GLOSS PROTOCOL</a:t>
            </a: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CA60AD91-031C-BA41-E087-C174406D8A08}"/>
              </a:ext>
            </a:extLst>
          </p:cNvPr>
          <p:cNvSpPr/>
          <p:nvPr/>
        </p:nvSpPr>
        <p:spPr>
          <a:xfrm>
            <a:off x="1626921" y="3318448"/>
            <a:ext cx="173358" cy="221104"/>
          </a:xfrm>
          <a:prstGeom prst="chevron">
            <a:avLst/>
          </a:prstGeom>
          <a:solidFill>
            <a:srgbClr val="A1DDE4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4B0F4AB-283A-1E34-4C39-C5F5EEA6EFFD}"/>
              </a:ext>
            </a:extLst>
          </p:cNvPr>
          <p:cNvSpPr>
            <a:spLocks noChangeAspect="1"/>
          </p:cNvSpPr>
          <p:nvPr/>
        </p:nvSpPr>
        <p:spPr>
          <a:xfrm rot="1030544">
            <a:off x="7936689" y="169954"/>
            <a:ext cx="4579469" cy="6518092"/>
          </a:xfrm>
          <a:custGeom>
            <a:avLst/>
            <a:gdLst/>
            <a:ahLst/>
            <a:cxnLst/>
            <a:rect l="l" t="t" r="r" b="b"/>
            <a:pathLst>
              <a:path w="5938593" h="8907889">
                <a:moveTo>
                  <a:pt x="0" y="0"/>
                </a:moveTo>
                <a:lnTo>
                  <a:pt x="5938593" y="0"/>
                </a:lnTo>
                <a:lnTo>
                  <a:pt x="5938593" y="8907889"/>
                </a:lnTo>
                <a:lnTo>
                  <a:pt x="0" y="8907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12" t="-17098" r="-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5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3DE1F-90AD-4ED6-9D6A-CA1522B6E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lage of a person&amp;#39;s face&#10;&#10;AI-generated content may be incorrect.">
            <a:extLst>
              <a:ext uri="{FF2B5EF4-FFF2-40B4-BE49-F238E27FC236}">
                <a16:creationId xmlns:a16="http://schemas.microsoft.com/office/drawing/2014/main" id="{BA4A6CC5-47C1-406B-9B91-2B301564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6" y="3287269"/>
            <a:ext cx="12192000" cy="3048000"/>
          </a:xfrm>
          <a:prstGeom prst="rect">
            <a:avLst/>
          </a:prstGeom>
        </p:spPr>
      </p:pic>
      <p:pic>
        <p:nvPicPr>
          <p:cNvPr id="6" name="Picture 5" descr="A collage of a person&amp;#39;s face&#10;&#10;AI-generated content may be incorrect.">
            <a:extLst>
              <a:ext uri="{FF2B5EF4-FFF2-40B4-BE49-F238E27FC236}">
                <a16:creationId xmlns:a16="http://schemas.microsoft.com/office/drawing/2014/main" id="{C7AB9405-A507-F774-0EF5-99A1D26A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2910"/>
            <a:ext cx="12192000" cy="304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D062CF-51C8-00D7-3EA5-1D1D072E51DE}"/>
              </a:ext>
            </a:extLst>
          </p:cNvPr>
          <p:cNvSpPr txBox="1"/>
          <p:nvPr/>
        </p:nvSpPr>
        <p:spPr>
          <a:xfrm>
            <a:off x="553024" y="547927"/>
            <a:ext cx="5937587" cy="753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99">
                <a:solidFill>
                  <a:srgbClr val="FFFFFF"/>
                </a:solidFill>
                <a:latin typeface="Aptos ExtraBold" panose="020B0004020202020204" pitchFamily="34" charset="0"/>
              </a:rPr>
              <a:t>TREATMENT OPTIONS </a:t>
            </a:r>
            <a:r>
              <a:rPr lang="en-US" sz="4299">
                <a:solidFill>
                  <a:srgbClr val="FFFFFF"/>
                </a:solidFill>
                <a:latin typeface="Aptos Light" panose="020B0004020202020204" pitchFamily="34" charset="0"/>
              </a:rPr>
              <a:t>|</a:t>
            </a:r>
            <a:endParaRPr lang="en-US" sz="4299">
              <a:solidFill>
                <a:srgbClr val="FFFFFF"/>
              </a:solidFill>
              <a:latin typeface="Aptos ExtraBold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0361F2-9571-E24D-8514-D69F27E66652}"/>
              </a:ext>
            </a:extLst>
          </p:cNvPr>
          <p:cNvSpPr txBox="1"/>
          <p:nvPr/>
        </p:nvSpPr>
        <p:spPr>
          <a:xfrm>
            <a:off x="6338425" y="609745"/>
            <a:ext cx="3643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>
                <a:solidFill>
                  <a:srgbClr val="9DD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GLACIAL® GLOSS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63B4F2-C677-C111-EA86-884824106799}"/>
              </a:ext>
            </a:extLst>
          </p:cNvPr>
          <p:cNvSpPr/>
          <p:nvPr/>
        </p:nvSpPr>
        <p:spPr>
          <a:xfrm>
            <a:off x="184293" y="3333994"/>
            <a:ext cx="3835700" cy="29896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5CAE3D-DAF2-7268-72CD-38CEAB88A744}"/>
              </a:ext>
            </a:extLst>
          </p:cNvPr>
          <p:cNvSpPr/>
          <p:nvPr/>
        </p:nvSpPr>
        <p:spPr>
          <a:xfrm>
            <a:off x="253726" y="5689240"/>
            <a:ext cx="3835700" cy="29896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291233-6689-D41F-2C7C-7B10365C65C6}"/>
              </a:ext>
            </a:extLst>
          </p:cNvPr>
          <p:cNvSpPr/>
          <p:nvPr/>
        </p:nvSpPr>
        <p:spPr>
          <a:xfrm>
            <a:off x="4243020" y="5689240"/>
            <a:ext cx="3835700" cy="29896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67E290-B1B5-A461-7FEA-718D37E96A54}"/>
              </a:ext>
            </a:extLst>
          </p:cNvPr>
          <p:cNvSpPr/>
          <p:nvPr/>
        </p:nvSpPr>
        <p:spPr>
          <a:xfrm>
            <a:off x="8241840" y="5689240"/>
            <a:ext cx="3835700" cy="29896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246D92-1CB3-D86D-FAF5-C2FA5DD13212}"/>
              </a:ext>
            </a:extLst>
          </p:cNvPr>
          <p:cNvSpPr/>
          <p:nvPr/>
        </p:nvSpPr>
        <p:spPr>
          <a:xfrm>
            <a:off x="4188155" y="3333994"/>
            <a:ext cx="3835700" cy="29896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AEE3FB-8952-8458-3FA9-79BA0BDC2932}"/>
              </a:ext>
            </a:extLst>
          </p:cNvPr>
          <p:cNvSpPr/>
          <p:nvPr/>
        </p:nvSpPr>
        <p:spPr>
          <a:xfrm>
            <a:off x="8178010" y="3333994"/>
            <a:ext cx="3835700" cy="29896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C1DEAF-7850-6F53-68E2-6F98F1F547E6}"/>
              </a:ext>
            </a:extLst>
          </p:cNvPr>
          <p:cNvSpPr txBox="1"/>
          <p:nvPr/>
        </p:nvSpPr>
        <p:spPr>
          <a:xfrm>
            <a:off x="178291" y="3307933"/>
            <a:ext cx="3825572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Uneven Skin Tone</a:t>
            </a:r>
            <a:endParaRPr lang="en-US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CB168-2FE5-A62F-819D-0D7688CA75D9}"/>
              </a:ext>
            </a:extLst>
          </p:cNvPr>
          <p:cNvSpPr txBox="1"/>
          <p:nvPr/>
        </p:nvSpPr>
        <p:spPr>
          <a:xfrm>
            <a:off x="253726" y="5674630"/>
            <a:ext cx="3792883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Can be Used in Clients with Acne</a:t>
            </a:r>
            <a:endParaRPr lang="en-US" sz="1600" b="1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845D1B-7886-2669-84E0-BC0606F3DB8A}"/>
              </a:ext>
            </a:extLst>
          </p:cNvPr>
          <p:cNvSpPr txBox="1"/>
          <p:nvPr/>
        </p:nvSpPr>
        <p:spPr>
          <a:xfrm>
            <a:off x="4270727" y="5667692"/>
            <a:ext cx="3792882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Dullness and Uneven Texture</a:t>
            </a:r>
            <a:endParaRPr lang="en-US" sz="1600" b="1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023A12-51EB-1FAB-62A7-763B7A9B02B3}"/>
              </a:ext>
            </a:extLst>
          </p:cNvPr>
          <p:cNvSpPr txBox="1"/>
          <p:nvPr/>
        </p:nvSpPr>
        <p:spPr>
          <a:xfrm>
            <a:off x="8845793" y="5667692"/>
            <a:ext cx="2611095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Skin Irritation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BCA733-B281-E6CD-D797-DFC9CB3EFB87}"/>
              </a:ext>
            </a:extLst>
          </p:cNvPr>
          <p:cNvSpPr txBox="1"/>
          <p:nvPr/>
        </p:nvSpPr>
        <p:spPr>
          <a:xfrm>
            <a:off x="4857608" y="3307933"/>
            <a:ext cx="2611095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ptos SemiBold" panose="020B0004020202020204" pitchFamily="34" charset="0"/>
              </a:rPr>
              <a:t>Visible Redness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19245-7F56-11D9-EA12-84AE74B9A28F}"/>
              </a:ext>
            </a:extLst>
          </p:cNvPr>
          <p:cNvSpPr txBox="1"/>
          <p:nvPr/>
        </p:nvSpPr>
        <p:spPr>
          <a:xfrm>
            <a:off x="8232316" y="3307933"/>
            <a:ext cx="3775392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Skin Discoloration</a:t>
            </a:r>
            <a:endParaRPr lang="en-US" sz="1600" b="1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66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FB335058-A584-54C3-D90F-EFE579034650}"/>
              </a:ext>
            </a:extLst>
          </p:cNvPr>
          <p:cNvSpPr txBox="1"/>
          <p:nvPr/>
        </p:nvSpPr>
        <p:spPr>
          <a:xfrm>
            <a:off x="438724" y="595959"/>
            <a:ext cx="8442696" cy="753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99" dirty="0">
                <a:solidFill>
                  <a:srgbClr val="FFFFFF"/>
                </a:solidFill>
                <a:latin typeface="Aptos ExtraBold" panose="020B0004020202020204" pitchFamily="34" charset="0"/>
              </a:rPr>
              <a:t>GLACIAL® SKIN </a:t>
            </a:r>
            <a:r>
              <a:rPr lang="en-US" sz="4299" dirty="0">
                <a:solidFill>
                  <a:srgbClr val="9DDBE5"/>
                </a:solidFill>
                <a:latin typeface="Aptos ExtraBold" panose="020B0004020202020204" pitchFamily="34" charset="0"/>
              </a:rPr>
              <a:t>TOPICALS GUIDE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ED2842-44D6-BD4E-622B-D062CD8FD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71" y="4209248"/>
            <a:ext cx="774259" cy="7742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140526-A33A-1ECA-F5BE-38DD4B372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217" y="2196681"/>
            <a:ext cx="774259" cy="774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469426-CE24-2123-FAE0-FF79F4CA6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400" y="2197647"/>
            <a:ext cx="780356" cy="7742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C31356B-E310-E7A7-788B-4D239FA6A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217" y="4209248"/>
            <a:ext cx="774259" cy="774259"/>
          </a:xfrm>
          <a:prstGeom prst="rect">
            <a:avLst/>
          </a:prstGeom>
        </p:spPr>
      </p:pic>
      <p:pic>
        <p:nvPicPr>
          <p:cNvPr id="51" name="Picture 50" descr="A group of blue bottles with white caps&#10;&#10;Description automatically generated">
            <a:extLst>
              <a:ext uri="{FF2B5EF4-FFF2-40B4-BE49-F238E27FC236}">
                <a16:creationId xmlns:a16="http://schemas.microsoft.com/office/drawing/2014/main" id="{878D777F-4BE3-9AF7-8E58-3C37323CC2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t="35979" r="58461" b="30596"/>
          <a:stretch/>
        </p:blipFill>
        <p:spPr>
          <a:xfrm rot="120000">
            <a:off x="901652" y="1489137"/>
            <a:ext cx="705205" cy="2169009"/>
          </a:xfrm>
          <a:prstGeom prst="rect">
            <a:avLst/>
          </a:prstGeom>
        </p:spPr>
      </p:pic>
      <p:pic>
        <p:nvPicPr>
          <p:cNvPr id="54" name="Picture 53" descr="A group of blue bottles with white caps&#10;&#10;Description automatically generated">
            <a:extLst>
              <a:ext uri="{FF2B5EF4-FFF2-40B4-BE49-F238E27FC236}">
                <a16:creationId xmlns:a16="http://schemas.microsoft.com/office/drawing/2014/main" id="{85F6CC73-CFA6-2A98-929A-7EFB6BA36D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1" t="35979" r="42638" b="30596"/>
          <a:stretch/>
        </p:blipFill>
        <p:spPr>
          <a:xfrm>
            <a:off x="859489" y="3478106"/>
            <a:ext cx="724956" cy="2229752"/>
          </a:xfrm>
          <a:prstGeom prst="rect">
            <a:avLst/>
          </a:prstGeom>
        </p:spPr>
      </p:pic>
      <p:pic>
        <p:nvPicPr>
          <p:cNvPr id="55" name="Picture 54" descr="A group of blue bottles with white caps&#10;&#10;Description automatically generated">
            <a:extLst>
              <a:ext uri="{FF2B5EF4-FFF2-40B4-BE49-F238E27FC236}">
                <a16:creationId xmlns:a16="http://schemas.microsoft.com/office/drawing/2014/main" id="{3ADD2A70-79AD-20B3-4EFA-F0465D7A92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4" t="36048" r="26882" b="30527"/>
          <a:stretch/>
        </p:blipFill>
        <p:spPr>
          <a:xfrm>
            <a:off x="6142340" y="1500079"/>
            <a:ext cx="682852" cy="2169009"/>
          </a:xfrm>
          <a:prstGeom prst="rect">
            <a:avLst/>
          </a:prstGeom>
        </p:spPr>
      </p:pic>
      <p:pic>
        <p:nvPicPr>
          <p:cNvPr id="57" name="Picture 56" descr="A group of blue bottles with white caps&#10;&#10;Description automatically generated">
            <a:extLst>
              <a:ext uri="{FF2B5EF4-FFF2-40B4-BE49-F238E27FC236}">
                <a16:creationId xmlns:a16="http://schemas.microsoft.com/office/drawing/2014/main" id="{B813255F-7BCD-50CA-AA68-7AED91EE18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3" t="35359" r="10663" b="31216"/>
          <a:stretch/>
        </p:blipFill>
        <p:spPr>
          <a:xfrm>
            <a:off x="6137892" y="3468599"/>
            <a:ext cx="682852" cy="2169009"/>
          </a:xfrm>
          <a:prstGeom prst="rect">
            <a:avLst/>
          </a:prstGeom>
        </p:spPr>
      </p:pic>
      <p:sp>
        <p:nvSpPr>
          <p:cNvPr id="65" name="TextBox 21">
            <a:extLst>
              <a:ext uri="{FF2B5EF4-FFF2-40B4-BE49-F238E27FC236}">
                <a16:creationId xmlns:a16="http://schemas.microsoft.com/office/drawing/2014/main" id="{D1D1FFED-5F98-DBC9-D8C2-7344B9EAB654}"/>
              </a:ext>
            </a:extLst>
          </p:cNvPr>
          <p:cNvSpPr txBox="1"/>
          <p:nvPr/>
        </p:nvSpPr>
        <p:spPr>
          <a:xfrm>
            <a:off x="2362851" y="2124025"/>
            <a:ext cx="3474720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9DDBE5"/>
                </a:solidFill>
                <a:latin typeface="Aptos ExtraBold" panose="020B0004020202020204" pitchFamily="34" charset="0"/>
                <a:ea typeface="+mn-lt"/>
                <a:cs typeface="+mn-lt"/>
              </a:rPr>
              <a:t>GLACIAL® SKIN PEEL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FFFF"/>
                </a:solidFill>
                <a:latin typeface="Aptos"/>
              </a:rPr>
              <a:t>Chemical exfoliator for increased skin radiance and luminosity</a:t>
            </a:r>
          </a:p>
          <a:p>
            <a:pPr>
              <a:defRPr/>
            </a:pPr>
            <a:endParaRPr lang="en-US" sz="1050" i="1" u="sng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>
              <a:defRPr/>
            </a:pPr>
            <a:r>
              <a:rPr lang="en-US" sz="1200" i="1" u="sng" dirty="0">
                <a:solidFill>
                  <a:srgbClr val="FFFFFF"/>
                </a:solidFill>
                <a:latin typeface="Aptos" panose="020B0004020202020204" pitchFamily="34" charset="0"/>
              </a:rPr>
              <a:t>Key ingredients:</a:t>
            </a:r>
            <a:r>
              <a:rPr lang="en-US" sz="1200" i="1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en-US" sz="1200" i="1" dirty="0">
                <a:solidFill>
                  <a:schemeClr val="bg1"/>
                </a:solidFill>
                <a:latin typeface="Aptos" panose="020B0004020202020204" pitchFamily="34" charset="0"/>
              </a:rPr>
              <a:t>8.13% Glycolic + Lactic + Salicylic Acid, Licorice Root Extract and Pomegranate Enzymes.</a:t>
            </a:r>
          </a:p>
        </p:txBody>
      </p:sp>
      <p:sp>
        <p:nvSpPr>
          <p:cNvPr id="68" name="TextBox 21">
            <a:extLst>
              <a:ext uri="{FF2B5EF4-FFF2-40B4-BE49-F238E27FC236}">
                <a16:creationId xmlns:a16="http://schemas.microsoft.com/office/drawing/2014/main" id="{999B38E0-A610-FE2B-DF74-521C87E1AE4C}"/>
              </a:ext>
            </a:extLst>
          </p:cNvPr>
          <p:cNvSpPr txBox="1"/>
          <p:nvPr/>
        </p:nvSpPr>
        <p:spPr>
          <a:xfrm>
            <a:off x="2361737" y="4204239"/>
            <a:ext cx="3474720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9DDBE5"/>
                </a:solidFill>
                <a:latin typeface="Aptos ExtraBold"/>
                <a:ea typeface="+mn-lt"/>
                <a:cs typeface="+mn-lt"/>
              </a:rPr>
              <a:t>GLACIAL® SKIN MIST </a:t>
            </a:r>
            <a:endParaRPr lang="en-US" sz="2000" b="1" dirty="0">
              <a:solidFill>
                <a:srgbClr val="9DDBE5"/>
              </a:solidFill>
              <a:latin typeface="Aptos ExtraBold"/>
            </a:endParaRPr>
          </a:p>
          <a:p>
            <a:pPr>
              <a:spcBef>
                <a:spcPts val="600"/>
              </a:spcBef>
              <a:defRPr/>
            </a:pPr>
            <a:r>
              <a:rPr lang="en-US" sz="1400" dirty="0">
                <a:solidFill>
                  <a:schemeClr val="bg1"/>
                </a:solidFill>
                <a:latin typeface="Aptos"/>
              </a:rPr>
              <a:t>An alcohol-free mist that hydrates and refines the appearance of pores.</a:t>
            </a:r>
          </a:p>
          <a:p>
            <a:pPr>
              <a:spcBef>
                <a:spcPts val="600"/>
              </a:spcBef>
              <a:defRPr/>
            </a:pPr>
            <a:r>
              <a:rPr lang="en-US" sz="1200" i="1" u="sng" dirty="0">
                <a:solidFill>
                  <a:schemeClr val="bg1"/>
                </a:solidFill>
                <a:latin typeface="Aptos"/>
              </a:rPr>
              <a:t>Key ingredients</a:t>
            </a:r>
            <a:r>
              <a:rPr lang="en-US" sz="1200" i="1" dirty="0">
                <a:solidFill>
                  <a:schemeClr val="bg1"/>
                </a:solidFill>
                <a:latin typeface="Aptos"/>
              </a:rPr>
              <a:t>: Lactobacillus, Vitamin C and Palmitoyl Peptides.</a:t>
            </a:r>
            <a:endParaRPr lang="en-US" sz="1200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9" name="TextBox 21">
            <a:extLst>
              <a:ext uri="{FF2B5EF4-FFF2-40B4-BE49-F238E27FC236}">
                <a16:creationId xmlns:a16="http://schemas.microsoft.com/office/drawing/2014/main" id="{85F97BD3-0F28-836A-E44D-CCCE16672FDB}"/>
              </a:ext>
            </a:extLst>
          </p:cNvPr>
          <p:cNvSpPr txBox="1"/>
          <p:nvPr/>
        </p:nvSpPr>
        <p:spPr>
          <a:xfrm>
            <a:off x="7696818" y="2124025"/>
            <a:ext cx="3474720" cy="126188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9DDBE5"/>
                </a:solidFill>
                <a:latin typeface="Aptos ExtraBold" panose="020B0004020202020204" pitchFamily="34" charset="0"/>
                <a:ea typeface="+mn-lt"/>
                <a:cs typeface="+mn-lt"/>
              </a:rPr>
              <a:t>GLACIAL® SKIN MASK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</a:rPr>
              <a:t>Instantly replenishes moisture, soothes, and boosts essential microbiome.</a:t>
            </a:r>
          </a:p>
          <a:p>
            <a:pPr>
              <a:spcBef>
                <a:spcPts val="600"/>
              </a:spcBef>
              <a:defRPr/>
            </a:pPr>
            <a:r>
              <a:rPr lang="en-US" sz="1200" i="1" u="sng" dirty="0">
                <a:solidFill>
                  <a:schemeClr val="bg1"/>
                </a:solidFill>
                <a:latin typeface="Aptos" panose="020B0004020202020204" pitchFamily="34" charset="0"/>
              </a:rPr>
              <a:t>Key ingredients:</a:t>
            </a:r>
            <a:r>
              <a:rPr lang="en-US" sz="1200" i="1" dirty="0">
                <a:solidFill>
                  <a:schemeClr val="bg1"/>
                </a:solidFill>
                <a:latin typeface="Aptos" panose="020B0004020202020204" pitchFamily="34" charset="0"/>
              </a:rPr>
              <a:t> Aloe Vera, Hyaluronic Acid, Royal Honey and Beta Glucan.</a:t>
            </a:r>
          </a:p>
        </p:txBody>
      </p:sp>
      <p:sp>
        <p:nvSpPr>
          <p:cNvPr id="70" name="TextBox 21">
            <a:extLst>
              <a:ext uri="{FF2B5EF4-FFF2-40B4-BE49-F238E27FC236}">
                <a16:creationId xmlns:a16="http://schemas.microsoft.com/office/drawing/2014/main" id="{8817E9DA-E58A-0EF2-6D42-CD57F8F09294}"/>
              </a:ext>
            </a:extLst>
          </p:cNvPr>
          <p:cNvSpPr txBox="1"/>
          <p:nvPr/>
        </p:nvSpPr>
        <p:spPr>
          <a:xfrm>
            <a:off x="7696818" y="4204239"/>
            <a:ext cx="347472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9DDBE5"/>
                </a:solidFill>
                <a:latin typeface="Aptos ExtraBold" panose="020B0004020202020204" pitchFamily="34" charset="0"/>
                <a:ea typeface="+mn-lt"/>
                <a:cs typeface="+mn-lt"/>
              </a:rPr>
              <a:t>GLACIAL® SKIN MOISTURIZER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</a:rPr>
              <a:t>Protects skin against pollution, damage, and inflammation, while firming and restoring a healthy barrier.</a:t>
            </a:r>
          </a:p>
          <a:p>
            <a:pPr>
              <a:spcBef>
                <a:spcPts val="600"/>
              </a:spcBef>
              <a:defRPr/>
            </a:pPr>
            <a:r>
              <a:rPr lang="en-US" sz="1200" i="1" u="sng" dirty="0">
                <a:solidFill>
                  <a:schemeClr val="bg1"/>
                </a:solidFill>
                <a:latin typeface="Aptos" panose="020B0004020202020204" pitchFamily="34" charset="0"/>
              </a:rPr>
              <a:t>Key ingredients:</a:t>
            </a:r>
            <a:r>
              <a:rPr lang="en-US" sz="1200" i="1" dirty="0">
                <a:solidFill>
                  <a:schemeClr val="bg1"/>
                </a:solidFill>
                <a:latin typeface="Aptos" panose="020B0004020202020204" pitchFamily="34" charset="0"/>
              </a:rPr>
              <a:t> Niacinamide, Palmitoyl Peptides, Ceramide, Vitamin C, and Moringa Seed Extract.</a:t>
            </a:r>
          </a:p>
        </p:txBody>
      </p:sp>
    </p:spTree>
    <p:extLst>
      <p:ext uri="{BB962C8B-B14F-4D97-AF65-F5344CB8AC3E}">
        <p14:creationId xmlns:p14="http://schemas.microsoft.com/office/powerpoint/2010/main" val="2895288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03B59-1760-30C2-26F8-166B76D1F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73ABD0D4-C43F-87E8-476A-0BCF4509B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30" y="2740283"/>
            <a:ext cx="1450529" cy="2222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Insert the​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Glacial® Gloss </a:t>
            </a:r>
            <a:r>
              <a:rPr lang="en-US" sz="1100" dirty="0" err="1">
                <a:solidFill>
                  <a:schemeClr val="bg1"/>
                </a:solidFill>
                <a:latin typeface="Aptos" panose="020B0004020202020204" pitchFamily="34" charset="0"/>
              </a:rPr>
              <a:t>fx</a:t>
            </a: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 treatment card and touch the check icon.​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Apply Glacial® Hydro Gel inside the well of the smooth tip and attach the tip to handpiece.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19DB9A7E-493E-D52E-BA84-AD256DC111A3}"/>
              </a:ext>
            </a:extLst>
          </p:cNvPr>
          <p:cNvSpPr txBox="1"/>
          <p:nvPr/>
        </p:nvSpPr>
        <p:spPr>
          <a:xfrm>
            <a:off x="572655" y="557538"/>
            <a:ext cx="11375474" cy="556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179"/>
              </a:lnSpc>
              <a:spcBef>
                <a:spcPct val="0"/>
              </a:spcBef>
            </a:pPr>
            <a:r>
              <a:rPr lang="en-US" sz="4299" u="none" strike="noStrike" dirty="0">
                <a:solidFill>
                  <a:schemeClr val="bg1"/>
                </a:solidFill>
                <a:latin typeface="Aptos ExtraBold" panose="020B0004020202020204" pitchFamily="34" charset="0"/>
              </a:rPr>
              <a:t>GLACIAL® GLOSS </a:t>
            </a:r>
            <a:r>
              <a:rPr lang="en-US" sz="4299" u="none" strike="noStrike" dirty="0">
                <a:solidFill>
                  <a:srgbClr val="9DDBE5"/>
                </a:solidFill>
                <a:latin typeface="Aptos ExtraBold" panose="020B0004020202020204" pitchFamily="34" charset="0"/>
              </a:rPr>
              <a:t>STEP BY STEP</a:t>
            </a:r>
            <a:endParaRPr lang="en-US" sz="4299" u="none" strike="noStrike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4BBD05EE-B451-FE67-D577-2AAD235DD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128" y="1505500"/>
            <a:ext cx="2066938" cy="43637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A1DDE4"/>
                </a:solidFill>
                <a:latin typeface="Aptos"/>
              </a:rPr>
              <a:t>CLINICAL PEARLS: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A1DDE4"/>
              </a:solidFill>
              <a:latin typeface="Aptos" panose="020B0004020202020204" pitchFamily="34" charset="0"/>
            </a:endParaRPr>
          </a:p>
          <a:p>
            <a:pPr marL="171450" indent="-1714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Apply products with an application tool i.e., mask brush, or silicone spatula.</a:t>
            </a:r>
          </a:p>
          <a:p>
            <a:pPr marL="171450" indent="-1714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When using the smooth tip, treat with constant, continuous, slow, gliding motions. Deliver equal time to treatment areas.</a:t>
            </a:r>
          </a:p>
          <a:p>
            <a:pPr marL="171450" indent="-1714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71450" indent="-1714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When using a textured tip on the face, start on the cheeks first, treat the forehead last; and assess skin response after each pass.</a:t>
            </a:r>
          </a:p>
          <a:p>
            <a:pPr marL="171450" indent="-1714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71450" indent="-1714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*Alternatively, Glacial® Mist can be applied with a fan brush directly to the treatment area. </a:t>
            </a: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schemeClr val="bg1"/>
              </a:solidFill>
              <a:latin typeface="Aptos"/>
            </a:endParaRP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**Adjust the desired exfoliation by reducing hand pressure or adding additional mist.</a:t>
            </a:r>
          </a:p>
        </p:txBody>
      </p:sp>
      <p:sp>
        <p:nvSpPr>
          <p:cNvPr id="51" name="AutoShape 15">
            <a:extLst>
              <a:ext uri="{FF2B5EF4-FFF2-40B4-BE49-F238E27FC236}">
                <a16:creationId xmlns:a16="http://schemas.microsoft.com/office/drawing/2014/main" id="{4531D6FC-D2AE-730D-4FFB-167F2D6A04E3}"/>
              </a:ext>
            </a:extLst>
          </p:cNvPr>
          <p:cNvSpPr/>
          <p:nvPr/>
        </p:nvSpPr>
        <p:spPr>
          <a:xfrm>
            <a:off x="1907610" y="1523999"/>
            <a:ext cx="0" cy="4727645"/>
          </a:xfrm>
          <a:prstGeom prst="line">
            <a:avLst/>
          </a:prstGeom>
          <a:ln w="63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55B9441-B1F7-9D57-582D-B7D55522B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045" y="2123804"/>
            <a:ext cx="1771971" cy="33179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/>
            <a:r>
              <a:rPr lang="en-US" sz="1100" dirty="0">
                <a:solidFill>
                  <a:schemeClr val="bg1"/>
                </a:solidFill>
                <a:latin typeface="Aptos"/>
              </a:rPr>
              <a:t>Apply 3 pumps of Glacial® Skin Peel to cleansed treatment area.​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/>
              </a:rPr>
              <a:t>Push the button on the handpiece to start cycle.* 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/>
              </a:rPr>
              <a:t>After cycle, leave Peel on the skin for  5-minutes. Refer to timer.​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/>
              </a:rPr>
              <a:t>Remove Peel with water-saturated sponge/non-woven gauze. 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/>
              </a:rPr>
              <a:t>Wipe smooth tip, remove and set aside.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179C3DC-8594-3477-22E7-29A3BA31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269" y="2133211"/>
            <a:ext cx="1902819" cy="42217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Apply Glacial® Skin Hydro Gel to the textured tip and attach. Direct client to hold their breath and close their eyes as you spray* Glacial® Skin Mist directly on the treatment area. ​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​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Push the button on the handpiece to start cycle.​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​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Perform only two passes over each area. Assess skin response after each pass.**​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​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Apply additional Mist as needed (up to 14 sprays total per treatment.) Wipe the skin with a sponge/non-woven gauze. ​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​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Aptos"/>
              </a:rPr>
              <a:t>Remove and discard the textured tip.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625E678-D90E-D3C7-61B0-8CD2EF9C7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277" y="2112227"/>
            <a:ext cx="1960050" cy="4237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Add Glacial® Skin Hydro Gel inside the smooth tip and attach the tip to the handpiece.​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Apply 3 pumps of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Glacial® Skin Mask to the treatment area.​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Push the button on the handpiece to start cycle.* 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After cycle leave Mask on the skin for 5 minutes. Refer to timer. 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Remove Mask with water-saturated sponge/non-woven gauze. 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Wipe smooth tip.​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129E771-429E-CD60-1FC2-ADE53B463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672" y="2111447"/>
            <a:ext cx="1880173" cy="43158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Add Glacial® Skin Hydro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Gel inside the smooth tip and attach the tip to the handpiece.​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Apply 3 pumps of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Glacial® Skin Moisturizer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to the treatment area.​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Push the button on the handpiece to start cycle.* 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After cycle leave the Moisturizer on the skin for 5-minutes. Refer to timer. 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Remove Moisturizer with water-saturated sponge/non-woven gauze. 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Discard smooth tip.​</a:t>
            </a:r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89BE8EC6-5FB4-5EB0-E0EF-B32EF26BA412}"/>
              </a:ext>
            </a:extLst>
          </p:cNvPr>
          <p:cNvSpPr/>
          <p:nvPr/>
        </p:nvSpPr>
        <p:spPr>
          <a:xfrm>
            <a:off x="3829175" y="1523999"/>
            <a:ext cx="0" cy="4727645"/>
          </a:xfrm>
          <a:prstGeom prst="line">
            <a:avLst/>
          </a:prstGeom>
          <a:ln w="63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38ACFEC0-C64B-7FAB-B092-2AA3A72BDB5F}"/>
              </a:ext>
            </a:extLst>
          </p:cNvPr>
          <p:cNvSpPr/>
          <p:nvPr/>
        </p:nvSpPr>
        <p:spPr>
          <a:xfrm>
            <a:off x="5875238" y="1523999"/>
            <a:ext cx="0" cy="4727645"/>
          </a:xfrm>
          <a:prstGeom prst="line">
            <a:avLst/>
          </a:prstGeom>
          <a:ln w="63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1" name="AutoShape 15">
            <a:extLst>
              <a:ext uri="{FF2B5EF4-FFF2-40B4-BE49-F238E27FC236}">
                <a16:creationId xmlns:a16="http://schemas.microsoft.com/office/drawing/2014/main" id="{12267270-41D0-91BB-E75C-9DD03BC15532}"/>
              </a:ext>
            </a:extLst>
          </p:cNvPr>
          <p:cNvSpPr/>
          <p:nvPr/>
        </p:nvSpPr>
        <p:spPr>
          <a:xfrm>
            <a:off x="7853551" y="1523999"/>
            <a:ext cx="0" cy="4727645"/>
          </a:xfrm>
          <a:prstGeom prst="line">
            <a:avLst/>
          </a:prstGeom>
          <a:ln w="63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Aptos" panose="020B00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B8495C-B716-B667-911C-420B8CD24D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242"/>
          <a:stretch>
            <a:fillRect/>
          </a:stretch>
        </p:blipFill>
        <p:spPr>
          <a:xfrm>
            <a:off x="1878899" y="717549"/>
            <a:ext cx="793100" cy="1612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074A94-4187-1FF7-BC86-FC2F0E926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185" y="666749"/>
            <a:ext cx="1397000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2D1F35-8DE0-867B-6899-6085ED50D0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4501"/>
          <a:stretch>
            <a:fillRect/>
          </a:stretch>
        </p:blipFill>
        <p:spPr>
          <a:xfrm>
            <a:off x="5904209" y="768349"/>
            <a:ext cx="768275" cy="1511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67436D-11DE-AB1A-E808-C554D2A9A1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3725"/>
          <a:stretch>
            <a:fillRect/>
          </a:stretch>
        </p:blipFill>
        <p:spPr>
          <a:xfrm>
            <a:off x="7633283" y="603249"/>
            <a:ext cx="843329" cy="177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75805F-2BFD-463F-2A82-45FB922B4DC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567" t="3225"/>
          <a:stretch>
            <a:fillRect/>
          </a:stretch>
        </p:blipFill>
        <p:spPr>
          <a:xfrm>
            <a:off x="2731335" y="1656202"/>
            <a:ext cx="797539" cy="3195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72BBE1-1F1B-2C01-3E29-1A74D9A1D7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198" t="55512" r="2258" b="11448"/>
          <a:stretch>
            <a:fillRect/>
          </a:stretch>
        </p:blipFill>
        <p:spPr>
          <a:xfrm>
            <a:off x="2817168" y="1175680"/>
            <a:ext cx="562639" cy="5874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ECA0392-6377-9977-E476-79A24C732F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567" t="3225"/>
          <a:stretch>
            <a:fillRect/>
          </a:stretch>
        </p:blipFill>
        <p:spPr>
          <a:xfrm>
            <a:off x="6632699" y="1656202"/>
            <a:ext cx="797539" cy="3195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93A1239-19F5-ACC0-46AF-428C3CFD9B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198" t="55512" r="2258" b="11448"/>
          <a:stretch>
            <a:fillRect/>
          </a:stretch>
        </p:blipFill>
        <p:spPr>
          <a:xfrm>
            <a:off x="6718532" y="1175680"/>
            <a:ext cx="562639" cy="58744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5A701D-D5D5-5F10-EA59-D9A4F22106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567" t="3225"/>
          <a:stretch>
            <a:fillRect/>
          </a:stretch>
        </p:blipFill>
        <p:spPr>
          <a:xfrm>
            <a:off x="8499226" y="1656202"/>
            <a:ext cx="797539" cy="3195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6ACC3FF-CB53-93AA-0897-E549E3A2E8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198" t="55512" r="2258" b="11448"/>
          <a:stretch>
            <a:fillRect/>
          </a:stretch>
        </p:blipFill>
        <p:spPr>
          <a:xfrm>
            <a:off x="8585059" y="1175680"/>
            <a:ext cx="562639" cy="5874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6900495-F5A2-EFC1-CEF6-D0A5E934D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016" y="955000"/>
            <a:ext cx="1066800" cy="189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54F9C-7CCF-D7BC-A1C9-497B70E2A1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34"/>
          <a:stretch>
            <a:fillRect/>
          </a:stretch>
        </p:blipFill>
        <p:spPr>
          <a:xfrm>
            <a:off x="2209170" y="5796401"/>
            <a:ext cx="1322533" cy="214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E033A7-FD4C-CB24-0102-D31F9EF606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2308" y="6097854"/>
            <a:ext cx="1305128" cy="206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B9DE8D-9429-016B-A96E-E756BAD542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4"/>
          <a:stretch>
            <a:fillRect/>
          </a:stretch>
        </p:blipFill>
        <p:spPr>
          <a:xfrm>
            <a:off x="6158214" y="5907988"/>
            <a:ext cx="1322533" cy="214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D5D754-61D1-2F89-311D-E5461E21B9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6020" y="6149225"/>
            <a:ext cx="1305128" cy="206798"/>
          </a:xfrm>
          <a:prstGeom prst="rect">
            <a:avLst/>
          </a:prstGeom>
        </p:spPr>
      </p:pic>
      <p:pic>
        <p:nvPicPr>
          <p:cNvPr id="16" name="Picture 15" descr="A blue text on a blue background&#10;&#10;AI-generated content may be incorrect.">
            <a:extLst>
              <a:ext uri="{FF2B5EF4-FFF2-40B4-BE49-F238E27FC236}">
                <a16:creationId xmlns:a16="http://schemas.microsoft.com/office/drawing/2014/main" id="{3EF9377F-8439-88E4-202A-6CD4E34431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714" y="6097427"/>
            <a:ext cx="1482456" cy="207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8377B2-77F4-4B3F-FB2E-51FED5706B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7642" y="6149225"/>
            <a:ext cx="1279938" cy="204245"/>
          </a:xfrm>
          <a:prstGeom prst="rect">
            <a:avLst/>
          </a:prstGeom>
        </p:spPr>
      </p:pic>
      <p:pic>
        <p:nvPicPr>
          <p:cNvPr id="18" name="Picture 17" descr="A blue screen with white lines&#10;&#10;Description automatically generated">
            <a:extLst>
              <a:ext uri="{FF2B5EF4-FFF2-40B4-BE49-F238E27FC236}">
                <a16:creationId xmlns:a16="http://schemas.microsoft.com/office/drawing/2014/main" id="{52D89F82-5D56-9717-A81A-3D9BC28043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740" y="1897385"/>
            <a:ext cx="493262" cy="7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1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E7B2-6A7C-FB8A-E91F-EA8364B69E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79218" y="5309915"/>
            <a:ext cx="5118410" cy="1016000"/>
          </a:xfrm>
        </p:spPr>
        <p:txBody>
          <a:bodyPr>
            <a:normAutofit/>
          </a:bodyPr>
          <a:lstStyle/>
          <a:p>
            <a:r>
              <a:rPr lang="en-US" sz="2600">
                <a:effectLst/>
                <a:latin typeface="Aptos" panose="020B0004020202020204" pitchFamily="34" charset="0"/>
              </a:rPr>
              <a:t>WELCOME TO #GLACIALNATION</a:t>
            </a:r>
            <a:endParaRPr lang="en-US" sz="260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1C847-BF6C-15B8-45AE-78C3275E186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03247" y="2244570"/>
            <a:ext cx="7192537" cy="668454"/>
          </a:xfrm>
        </p:spPr>
        <p:txBody>
          <a:bodyPr>
            <a:noAutofit/>
          </a:bodyPr>
          <a:lstStyle/>
          <a:p>
            <a:pPr marL="0" indent="0">
              <a:lnSpc>
                <a:spcPts val="5500"/>
              </a:lnSpc>
              <a:buNone/>
            </a:pPr>
            <a:r>
              <a:rPr lang="en-US" sz="7200" b="1">
                <a:solidFill>
                  <a:schemeClr val="bg1"/>
                </a:solidFill>
                <a:latin typeface="Aptos" panose="020B0004020202020204" pitchFamily="34" charset="0"/>
              </a:rPr>
              <a:t>REFRESH.</a:t>
            </a:r>
          </a:p>
          <a:p>
            <a:pPr marL="0" indent="0">
              <a:lnSpc>
                <a:spcPts val="5500"/>
              </a:lnSpc>
              <a:buNone/>
            </a:pPr>
            <a:r>
              <a:rPr lang="en-US" sz="7200" b="1">
                <a:solidFill>
                  <a:srgbClr val="A1DDE4"/>
                </a:solidFill>
                <a:latin typeface="Aptos" panose="020B0004020202020204" pitchFamily="34" charset="0"/>
              </a:rPr>
              <a:t>REBALANCE</a:t>
            </a:r>
            <a:r>
              <a:rPr lang="en-US" sz="7200" b="1">
                <a:solidFill>
                  <a:srgbClr val="9DDBE5"/>
                </a:solidFill>
                <a:latin typeface="Aptos" panose="020B0004020202020204" pitchFamily="34" charset="0"/>
              </a:rPr>
              <a:t>.</a:t>
            </a:r>
          </a:p>
          <a:p>
            <a:pPr marL="0" indent="0">
              <a:lnSpc>
                <a:spcPts val="5500"/>
              </a:lnSpc>
              <a:buNone/>
            </a:pPr>
            <a:r>
              <a:rPr lang="en-US" sz="7200" b="1">
                <a:solidFill>
                  <a:schemeClr val="bg1"/>
                </a:solidFill>
                <a:latin typeface="Aptos" panose="020B0004020202020204" pitchFamily="34" charset="0"/>
              </a:rPr>
              <a:t>RESTORE.</a:t>
            </a:r>
          </a:p>
        </p:txBody>
      </p:sp>
      <p:pic>
        <p:nvPicPr>
          <p:cNvPr id="6" name="Picture 5" descr="A device with a screen on it&#10;&#10;AI-generated content may be incorrect.">
            <a:extLst>
              <a:ext uri="{FF2B5EF4-FFF2-40B4-BE49-F238E27FC236}">
                <a16:creationId xmlns:a16="http://schemas.microsoft.com/office/drawing/2014/main" id="{8D10E633-E01C-814A-26A9-C9CE145C4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7" r="28561"/>
          <a:stretch>
            <a:fillRect/>
          </a:stretch>
        </p:blipFill>
        <p:spPr>
          <a:xfrm>
            <a:off x="7518170" y="949972"/>
            <a:ext cx="324050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22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A9597-92F2-5E91-8EA0-7760DDB12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117484A-5235-5878-B217-21C80A373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983337"/>
              </p:ext>
            </p:extLst>
          </p:nvPr>
        </p:nvGraphicFramePr>
        <p:xfrm>
          <a:off x="1776882" y="2515349"/>
          <a:ext cx="8967020" cy="210219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441225">
                  <a:extLst>
                    <a:ext uri="{9D8B030D-6E8A-4147-A177-3AD203B41FA5}">
                      <a16:colId xmlns:a16="http://schemas.microsoft.com/office/drawing/2014/main" val="1802918432"/>
                    </a:ext>
                  </a:extLst>
                </a:gridCol>
                <a:gridCol w="4525795">
                  <a:extLst>
                    <a:ext uri="{9D8B030D-6E8A-4147-A177-3AD203B41FA5}">
                      <a16:colId xmlns:a16="http://schemas.microsoft.com/office/drawing/2014/main" val="800899875"/>
                    </a:ext>
                  </a:extLst>
                </a:gridCol>
              </a:tblGrid>
              <a:tr h="720542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ts val="2200"/>
                        </a:lnSpc>
                      </a:pPr>
                      <a:r>
                        <a:rPr lang="en-US" sz="2000" b="1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Potential Side-Effects of Cooling Treatment  </a:t>
                      </a:r>
                    </a:p>
                  </a:txBody>
                  <a:tcPr marL="92477" marR="92477" marT="46238" marB="4623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Average Duration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b="0" i="1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(results will vary; may take longer for some patients)</a:t>
                      </a:r>
                    </a:p>
                  </a:txBody>
                  <a:tcPr marL="92477" marR="92477" marT="46238" marB="4623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454977"/>
                  </a:ext>
                </a:extLst>
              </a:tr>
              <a:tr h="69082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Transient Redness and Sensitivity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1 – 3 days 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17110"/>
                  </a:ext>
                </a:extLst>
              </a:tr>
              <a:tr h="69082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Mild Skin Irritation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1 – 3 days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3460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012A5AE-162D-4A48-64EA-1FEC4A04C7A8}"/>
              </a:ext>
            </a:extLst>
          </p:cNvPr>
          <p:cNvSpPr txBox="1"/>
          <p:nvPr/>
        </p:nvSpPr>
        <p:spPr>
          <a:xfrm>
            <a:off x="658546" y="5892737"/>
            <a:ext cx="6904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ptos" panose="020B0004020202020204" pitchFamily="34" charset="0"/>
              </a:rPr>
              <a:t>R2-16-001 Interim Report: Evaluation of a New Dermal Cryotherapy System for the Treatment of Benign Pigmented Lesions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0D99A7-8CB5-D4BE-2B05-5AFB79ED8715}"/>
              </a:ext>
            </a:extLst>
          </p:cNvPr>
          <p:cNvSpPr txBox="1"/>
          <p:nvPr/>
        </p:nvSpPr>
        <p:spPr>
          <a:xfrm>
            <a:off x="493801" y="965263"/>
            <a:ext cx="10618044" cy="467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cs typeface="Times New Roman"/>
              </a:rPr>
              <a:t>Glacial® Gloss and Glacial® Glide Cooling Treatments</a:t>
            </a: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B393A72A-7CE5-6614-EEDC-7D955979D412}"/>
              </a:ext>
            </a:extLst>
          </p:cNvPr>
          <p:cNvSpPr txBox="1"/>
          <p:nvPr/>
        </p:nvSpPr>
        <p:spPr>
          <a:xfrm>
            <a:off x="572655" y="557538"/>
            <a:ext cx="11375474" cy="556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179"/>
              </a:lnSpc>
              <a:spcBef>
                <a:spcPct val="0"/>
              </a:spcBef>
            </a:pPr>
            <a:r>
              <a:rPr lang="en-US" sz="4250" dirty="0">
                <a:solidFill>
                  <a:schemeClr val="bg1"/>
                </a:solidFill>
                <a:latin typeface="Aptos ExtraBold"/>
              </a:rPr>
              <a:t>POTENTIAL </a:t>
            </a:r>
            <a:r>
              <a:rPr lang="en-US" sz="4250" dirty="0">
                <a:solidFill>
                  <a:srgbClr val="A1DDE4"/>
                </a:solidFill>
                <a:latin typeface="Aptos ExtraBold"/>
              </a:rPr>
              <a:t>SIDE-</a:t>
            </a:r>
            <a:r>
              <a:rPr lang="en-US" sz="4250" dirty="0">
                <a:solidFill>
                  <a:srgbClr val="9DDBE5"/>
                </a:solidFill>
                <a:latin typeface="Aptos ExtraBold"/>
              </a:rPr>
              <a:t>EFFECTS</a:t>
            </a:r>
            <a:endParaRPr lang="en-US" sz="4299" u="none" strike="noStrike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74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84D3A-202D-FAFF-DFA7-CF5BF677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EE007D7-1324-553A-386E-9229E653D9BE}"/>
              </a:ext>
            </a:extLst>
          </p:cNvPr>
          <p:cNvGraphicFramePr>
            <a:graphicFrameLocks noGrp="1"/>
          </p:cNvGraphicFramePr>
          <p:nvPr/>
        </p:nvGraphicFramePr>
        <p:xfrm>
          <a:off x="1050507" y="1768111"/>
          <a:ext cx="10419769" cy="394891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160748">
                  <a:extLst>
                    <a:ext uri="{9D8B030D-6E8A-4147-A177-3AD203B41FA5}">
                      <a16:colId xmlns:a16="http://schemas.microsoft.com/office/drawing/2014/main" val="1802918432"/>
                    </a:ext>
                  </a:extLst>
                </a:gridCol>
                <a:gridCol w="5259021">
                  <a:extLst>
                    <a:ext uri="{9D8B030D-6E8A-4147-A177-3AD203B41FA5}">
                      <a16:colId xmlns:a16="http://schemas.microsoft.com/office/drawing/2014/main" val="800899875"/>
                    </a:ext>
                  </a:extLst>
                </a:gridCol>
              </a:tblGrid>
              <a:tr h="766772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ts val="2200"/>
                        </a:lnSpc>
                      </a:pPr>
                      <a:r>
                        <a:rPr lang="en-US" sz="2000" b="1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Potential Side-Effects of</a:t>
                      </a:r>
                    </a:p>
                    <a:p>
                      <a:pPr marL="0" algn="ctr" rtl="0" eaLnBrk="1" latinLnBrk="0" hangingPunct="1">
                        <a:lnSpc>
                          <a:spcPts val="2200"/>
                        </a:lnSpc>
                      </a:pPr>
                      <a:r>
                        <a:rPr lang="en-US" sz="2000" b="1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Glacial® Gloss </a:t>
                      </a:r>
                      <a:r>
                        <a:rPr lang="en-US" sz="2000" b="1" i="0" kern="1200" dirty="0" err="1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fx</a:t>
                      </a:r>
                      <a:r>
                        <a:rPr lang="en-US" sz="2000" b="1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 with Topicals</a:t>
                      </a:r>
                    </a:p>
                  </a:txBody>
                  <a:tcPr marL="92477" marR="92477" marT="46238" marB="4623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Average Duration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b="0" i="1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(results will vary; may take longer for some patients)</a:t>
                      </a:r>
                    </a:p>
                  </a:txBody>
                  <a:tcPr marL="92477" marR="92477" marT="46238" marB="4623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454977"/>
                  </a:ext>
                </a:extLst>
              </a:tr>
              <a:tr h="73514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Transient Redness and Sensitivity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1 – 3 days 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17110"/>
                  </a:ext>
                </a:extLst>
              </a:tr>
              <a:tr h="4883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Skin Sensitivity to Sun Exposure 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1 to 10 days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603440"/>
                  </a:ext>
                </a:extLst>
              </a:tr>
              <a:tr h="73514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Mild Skin Irritation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1 – 7 days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346033"/>
                  </a:ext>
                </a:extLst>
              </a:tr>
              <a:tr h="4883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Temporary Skin Dryness 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1 – 7 days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20746"/>
                  </a:ext>
                </a:extLst>
              </a:tr>
              <a:tr h="73514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kern="120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Temporary Skin Purging/Acne Breakout 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noProof="0" dirty="0">
                          <a:solidFill>
                            <a:srgbClr val="041E42"/>
                          </a:solidFill>
                          <a:latin typeface="Aptos"/>
                          <a:ea typeface="+mn-ea"/>
                          <a:cs typeface="+mn-cs"/>
                        </a:rPr>
                        <a:t>1 – 14 days</a:t>
                      </a:r>
                    </a:p>
                  </a:txBody>
                  <a:tcPr marL="92477" marR="92477" marT="46238" marB="46238" anchor="ctr">
                    <a:solidFill>
                      <a:srgbClr val="A1D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4314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FEEBC69-C67D-F4E1-828E-9C0B60650B7A}"/>
              </a:ext>
            </a:extLst>
          </p:cNvPr>
          <p:cNvSpPr txBox="1"/>
          <p:nvPr/>
        </p:nvSpPr>
        <p:spPr>
          <a:xfrm>
            <a:off x="658546" y="5892737"/>
            <a:ext cx="6904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ptos" panose="020B0004020202020204" pitchFamily="34" charset="0"/>
              </a:rPr>
              <a:t>R2-16-001 Interim Report: Evaluation of a New Dermal Cryotherapy System for the Treatment of Benign Pigmented Lesions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DB49DC-597A-F3D1-E249-5074D39DD4E7}"/>
              </a:ext>
            </a:extLst>
          </p:cNvPr>
          <p:cNvSpPr txBox="1"/>
          <p:nvPr/>
        </p:nvSpPr>
        <p:spPr>
          <a:xfrm>
            <a:off x="493801" y="965263"/>
            <a:ext cx="10618044" cy="467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cs typeface="Times New Roman"/>
              </a:rPr>
              <a:t>Glacial® Gloss Treatment with Topicals</a:t>
            </a: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7052E155-A521-2DC3-9976-0BF154495F37}"/>
              </a:ext>
            </a:extLst>
          </p:cNvPr>
          <p:cNvSpPr txBox="1"/>
          <p:nvPr/>
        </p:nvSpPr>
        <p:spPr>
          <a:xfrm>
            <a:off x="572655" y="557538"/>
            <a:ext cx="11375474" cy="556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179"/>
              </a:lnSpc>
              <a:spcBef>
                <a:spcPct val="0"/>
              </a:spcBef>
            </a:pPr>
            <a:r>
              <a:rPr lang="en-US" sz="4250" dirty="0">
                <a:solidFill>
                  <a:schemeClr val="bg1"/>
                </a:solidFill>
                <a:latin typeface="Aptos ExtraBold"/>
              </a:rPr>
              <a:t>POTENTIAL </a:t>
            </a:r>
            <a:r>
              <a:rPr lang="en-US" sz="4250" dirty="0">
                <a:solidFill>
                  <a:srgbClr val="A1DDE4"/>
                </a:solidFill>
                <a:latin typeface="Aptos ExtraBold"/>
              </a:rPr>
              <a:t>SIDE-</a:t>
            </a:r>
            <a:r>
              <a:rPr lang="en-US" sz="4250" dirty="0">
                <a:solidFill>
                  <a:srgbClr val="9DDBE5"/>
                </a:solidFill>
                <a:latin typeface="Aptos ExtraBold"/>
              </a:rPr>
              <a:t>EFFECTS</a:t>
            </a:r>
            <a:endParaRPr lang="en-US" sz="4299" u="none" strike="noStrike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53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95890-BBDD-1E17-5670-2D98AAEDE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68B4AC7-FE6C-C5B3-7CA2-77B749A78C4B}"/>
              </a:ext>
            </a:extLst>
          </p:cNvPr>
          <p:cNvSpPr txBox="1"/>
          <p:nvPr/>
        </p:nvSpPr>
        <p:spPr>
          <a:xfrm>
            <a:off x="1729946" y="3472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5BCD32D-4BD5-4802-C4A8-9159B4278D72}"/>
              </a:ext>
            </a:extLst>
          </p:cNvPr>
          <p:cNvSpPr txBox="1">
            <a:spLocks/>
          </p:cNvSpPr>
          <p:nvPr/>
        </p:nvSpPr>
        <p:spPr>
          <a:xfrm>
            <a:off x="1009403" y="2335296"/>
            <a:ext cx="9415463" cy="66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>
                <a:solidFill>
                  <a:srgbClr val="9DDBE5"/>
                </a:solidFill>
                <a:latin typeface="Aptos" panose="020B0004020202020204" pitchFamily="34" charset="0"/>
                <a:ea typeface="+mj-ea"/>
                <a:cs typeface="+mj-cs"/>
              </a:rPr>
              <a:t>MODULE 5: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Aptos" panose="020B0004020202020204" pitchFamily="34" charset="0"/>
                <a:ea typeface="+mj-ea"/>
                <a:cs typeface="+mj-cs"/>
              </a:rPr>
              <a:t>            GLACIAL® GLIDE PROTOCOL</a:t>
            </a: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0A1E0E84-A2D9-63DA-9143-EE5CC4C0ABEB}"/>
              </a:ext>
            </a:extLst>
          </p:cNvPr>
          <p:cNvSpPr/>
          <p:nvPr/>
        </p:nvSpPr>
        <p:spPr>
          <a:xfrm>
            <a:off x="1626921" y="3318448"/>
            <a:ext cx="173358" cy="221104"/>
          </a:xfrm>
          <a:prstGeom prst="chevron">
            <a:avLst/>
          </a:prstGeom>
          <a:solidFill>
            <a:srgbClr val="A1DDE4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A6FBE35C-9B88-B6FC-29A8-DB0C599BD59C}"/>
              </a:ext>
            </a:extLst>
          </p:cNvPr>
          <p:cNvSpPr>
            <a:spLocks noChangeAspect="1"/>
          </p:cNvSpPr>
          <p:nvPr/>
        </p:nvSpPr>
        <p:spPr>
          <a:xfrm rot="1030544">
            <a:off x="7936689" y="169954"/>
            <a:ext cx="4579469" cy="6518092"/>
          </a:xfrm>
          <a:custGeom>
            <a:avLst/>
            <a:gdLst/>
            <a:ahLst/>
            <a:cxnLst/>
            <a:rect l="l" t="t" r="r" b="b"/>
            <a:pathLst>
              <a:path w="5938593" h="8907889">
                <a:moveTo>
                  <a:pt x="0" y="0"/>
                </a:moveTo>
                <a:lnTo>
                  <a:pt x="5938593" y="0"/>
                </a:lnTo>
                <a:lnTo>
                  <a:pt x="5938593" y="8907889"/>
                </a:lnTo>
                <a:lnTo>
                  <a:pt x="0" y="8907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12" t="-17098" r="-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01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1EAE-920F-9B27-A7D1-DAB019958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arison of a person&amp;#39;s face&#10;&#10;AI-generated content may be incorrect.">
            <a:extLst>
              <a:ext uri="{FF2B5EF4-FFF2-40B4-BE49-F238E27FC236}">
                <a16:creationId xmlns:a16="http://schemas.microsoft.com/office/drawing/2014/main" id="{41A09ED2-2AFD-4128-6BD0-5AA5108CBE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095"/>
          <a:stretch>
            <a:fillRect/>
          </a:stretch>
        </p:blipFill>
        <p:spPr>
          <a:xfrm>
            <a:off x="0" y="994413"/>
            <a:ext cx="12192000" cy="2344069"/>
          </a:xfrm>
          <a:prstGeom prst="rect">
            <a:avLst/>
          </a:prstGeom>
        </p:spPr>
      </p:pic>
      <p:pic>
        <p:nvPicPr>
          <p:cNvPr id="3" name="Picture 2" descr="A collage of a person&amp;#39;s face&#10;&#10;AI-generated content may be incorrect.">
            <a:extLst>
              <a:ext uri="{FF2B5EF4-FFF2-40B4-BE49-F238E27FC236}">
                <a16:creationId xmlns:a16="http://schemas.microsoft.com/office/drawing/2014/main" id="{7E0D8E13-F8C2-16F9-9DC3-94EEFAD943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082"/>
          <a:stretch>
            <a:fillRect/>
          </a:stretch>
        </p:blipFill>
        <p:spPr>
          <a:xfrm>
            <a:off x="0" y="3309926"/>
            <a:ext cx="12192000" cy="23444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59930E-069D-EDCB-EC4C-E11F2A809FB5}"/>
              </a:ext>
            </a:extLst>
          </p:cNvPr>
          <p:cNvSpPr txBox="1"/>
          <p:nvPr/>
        </p:nvSpPr>
        <p:spPr>
          <a:xfrm>
            <a:off x="553024" y="547927"/>
            <a:ext cx="5937587" cy="753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99">
                <a:solidFill>
                  <a:srgbClr val="FFFFFF"/>
                </a:solidFill>
                <a:latin typeface="Aptos ExtraBold" panose="020B0004020202020204" pitchFamily="34" charset="0"/>
              </a:rPr>
              <a:t>TREATMENT OPTIONS </a:t>
            </a:r>
            <a:r>
              <a:rPr lang="en-US" sz="4299">
                <a:solidFill>
                  <a:srgbClr val="FFFFFF"/>
                </a:solidFill>
                <a:latin typeface="Aptos Light" panose="020B0004020202020204" pitchFamily="34" charset="0"/>
              </a:rPr>
              <a:t>|</a:t>
            </a:r>
            <a:endParaRPr lang="en-US" sz="4299">
              <a:solidFill>
                <a:srgbClr val="FFFFFF"/>
              </a:solidFill>
              <a:latin typeface="Aptos ExtraBold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13C15B-2794-8E56-718A-565F43C52364}"/>
              </a:ext>
            </a:extLst>
          </p:cNvPr>
          <p:cNvSpPr txBox="1"/>
          <p:nvPr/>
        </p:nvSpPr>
        <p:spPr>
          <a:xfrm>
            <a:off x="6338425" y="609745"/>
            <a:ext cx="3489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>
                <a:solidFill>
                  <a:srgbClr val="9DD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GLACIAL® GLIDE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A6A5D5-DF75-6A66-7DC0-7A8564D4B2C6}"/>
              </a:ext>
            </a:extLst>
          </p:cNvPr>
          <p:cNvSpPr/>
          <p:nvPr/>
        </p:nvSpPr>
        <p:spPr>
          <a:xfrm>
            <a:off x="165774" y="3333994"/>
            <a:ext cx="3858841" cy="29896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B1F665-1955-DC98-F24D-3DD49FA9FDB5}"/>
              </a:ext>
            </a:extLst>
          </p:cNvPr>
          <p:cNvSpPr/>
          <p:nvPr/>
        </p:nvSpPr>
        <p:spPr>
          <a:xfrm>
            <a:off x="165774" y="5647225"/>
            <a:ext cx="3858309" cy="315478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ACE6C5-DE07-666C-1F2E-658A688F5104}"/>
              </a:ext>
            </a:extLst>
          </p:cNvPr>
          <p:cNvSpPr/>
          <p:nvPr/>
        </p:nvSpPr>
        <p:spPr>
          <a:xfrm>
            <a:off x="4166820" y="5654404"/>
            <a:ext cx="3823522" cy="29896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D98A9D-11DE-DFCF-DA37-DCFF328099CC}"/>
              </a:ext>
            </a:extLst>
          </p:cNvPr>
          <p:cNvSpPr/>
          <p:nvPr/>
        </p:nvSpPr>
        <p:spPr>
          <a:xfrm>
            <a:off x="8156115" y="5654404"/>
            <a:ext cx="3870112" cy="29896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891D93-8B2C-B683-9BD3-F39757221D75}"/>
              </a:ext>
            </a:extLst>
          </p:cNvPr>
          <p:cNvSpPr/>
          <p:nvPr/>
        </p:nvSpPr>
        <p:spPr>
          <a:xfrm>
            <a:off x="4169105" y="3333994"/>
            <a:ext cx="3821238" cy="29896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D70EDB-24DB-FEF2-18CB-6D9A7EA6C9E2}"/>
              </a:ext>
            </a:extLst>
          </p:cNvPr>
          <p:cNvSpPr/>
          <p:nvPr/>
        </p:nvSpPr>
        <p:spPr>
          <a:xfrm>
            <a:off x="8168485" y="3333994"/>
            <a:ext cx="3845989" cy="29896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5ADEF-0C45-2F40-A23D-5BFEEF934040}"/>
              </a:ext>
            </a:extLst>
          </p:cNvPr>
          <p:cNvSpPr txBox="1"/>
          <p:nvPr/>
        </p:nvSpPr>
        <p:spPr>
          <a:xfrm>
            <a:off x="876169" y="5632856"/>
            <a:ext cx="2611095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lIns="91440" tIns="45720" rIns="91440" bIns="45720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ptos SemiBold"/>
              </a:rPr>
              <a:t>Body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1A482-AFAC-949D-4770-1D92D371266E}"/>
              </a:ext>
            </a:extLst>
          </p:cNvPr>
          <p:cNvSpPr txBox="1"/>
          <p:nvPr/>
        </p:nvSpPr>
        <p:spPr>
          <a:xfrm>
            <a:off x="8566891" y="5632856"/>
            <a:ext cx="2802315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ptos SemiBold" panose="020B0004020202020204" pitchFamily="34" charset="0"/>
              </a:rPr>
              <a:t>Soothes Aches and Soreness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936479-423B-0DAF-C360-393341B40652}"/>
              </a:ext>
            </a:extLst>
          </p:cNvPr>
          <p:cNvSpPr txBox="1"/>
          <p:nvPr/>
        </p:nvSpPr>
        <p:spPr>
          <a:xfrm>
            <a:off x="4857608" y="3307933"/>
            <a:ext cx="2611095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lIns="91440" tIns="45720" rIns="91440" bIns="45720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ptos SemiBold" panose="020B0004020202020204" pitchFamily="34" charset="0"/>
              </a:rPr>
              <a:t>Clearer Skin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707AF-25BF-4CEB-97AC-F04ABEDCDF90}"/>
              </a:ext>
            </a:extLst>
          </p:cNvPr>
          <p:cNvSpPr txBox="1"/>
          <p:nvPr/>
        </p:nvSpPr>
        <p:spPr>
          <a:xfrm>
            <a:off x="8837938" y="3307933"/>
            <a:ext cx="2611095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ptos SemiBold" panose="020B0004020202020204" pitchFamily="34" charset="0"/>
              </a:rPr>
              <a:t>Lymphatic Drainage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66A16A-BE0C-49D6-60FD-D63E972F295D}"/>
              </a:ext>
            </a:extLst>
          </p:cNvPr>
          <p:cNvSpPr txBox="1"/>
          <p:nvPr/>
        </p:nvSpPr>
        <p:spPr>
          <a:xfrm>
            <a:off x="4246689" y="5632856"/>
            <a:ext cx="3686820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lIns="91440" tIns="45720" rIns="91440" bIns="45720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ptos SemiBold"/>
              </a:rPr>
              <a:t>Can be Used in Clients with Eczema</a:t>
            </a:r>
            <a:endParaRPr lang="en-US" sz="1600">
              <a:solidFill>
                <a:schemeClr val="bg1"/>
              </a:solidFill>
              <a:latin typeface="Aptos Semi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3C5EA6-9F58-112A-0829-3FE0F5FDD41D}"/>
              </a:ext>
            </a:extLst>
          </p:cNvPr>
          <p:cNvSpPr txBox="1"/>
          <p:nvPr/>
        </p:nvSpPr>
        <p:spPr>
          <a:xfrm>
            <a:off x="177526" y="3306698"/>
            <a:ext cx="3770023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lIns="91440" tIns="45720" rIns="91440" bIns="45720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ptos SemiBold"/>
              </a:rPr>
              <a:t>Can be Used in Clients with Rosacea</a:t>
            </a:r>
            <a:endParaRPr lang="en-US" sz="1600">
              <a:solidFill>
                <a:schemeClr val="bg1"/>
              </a:solidFill>
              <a:latin typeface="Apto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59911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several images of people&#10;&#10;AI-generated content may be incorrect.">
            <a:extLst>
              <a:ext uri="{FF2B5EF4-FFF2-40B4-BE49-F238E27FC236}">
                <a16:creationId xmlns:a16="http://schemas.microsoft.com/office/drawing/2014/main" id="{93190AF2-20B7-7694-07EA-3582A11BC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8" t="2131" r="1430" b="54433"/>
          <a:stretch/>
        </p:blipFill>
        <p:spPr>
          <a:xfrm>
            <a:off x="9241473" y="3853881"/>
            <a:ext cx="2082288" cy="209949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FEC72E5-BD47-BAD1-A4C6-04C78ED63F91}"/>
              </a:ext>
            </a:extLst>
          </p:cNvPr>
          <p:cNvGrpSpPr/>
          <p:nvPr/>
        </p:nvGrpSpPr>
        <p:grpSpPr>
          <a:xfrm>
            <a:off x="806983" y="3919409"/>
            <a:ext cx="8593042" cy="2553152"/>
            <a:chOff x="430081" y="3635068"/>
            <a:chExt cx="8593042" cy="2553152"/>
          </a:xfrm>
        </p:grpSpPr>
        <p:pic>
          <p:nvPicPr>
            <p:cNvPr id="27" name="Picture 26" descr="A collage of several images of people&#10;&#10;AI-generated content may be incorrect.">
              <a:extLst>
                <a:ext uri="{FF2B5EF4-FFF2-40B4-BE49-F238E27FC236}">
                  <a16:creationId xmlns:a16="http://schemas.microsoft.com/office/drawing/2014/main" id="{3E7BC66D-7AD4-3391-2CF8-F99A47102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79"/>
            <a:stretch/>
          </p:blipFill>
          <p:spPr>
            <a:xfrm>
              <a:off x="430081" y="3635068"/>
              <a:ext cx="8593042" cy="255315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E5DE739-8109-B323-A109-034CD4480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588" t="-57" r="16449" b="700"/>
            <a:stretch/>
          </p:blipFill>
          <p:spPr>
            <a:xfrm>
              <a:off x="2803214" y="3699414"/>
              <a:ext cx="1895062" cy="189794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CD5C655-DA3E-FB85-FE47-2D2F0039F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6171" t="6382" r="16653" b="8629"/>
            <a:stretch/>
          </p:blipFill>
          <p:spPr>
            <a:xfrm>
              <a:off x="4843952" y="3700656"/>
              <a:ext cx="1895062" cy="1900581"/>
            </a:xfrm>
            <a:prstGeom prst="rect">
              <a:avLst/>
            </a:prstGeom>
          </p:spPr>
        </p:pic>
      </p:grpSp>
      <p:pic>
        <p:nvPicPr>
          <p:cNvPr id="11" name="Picture 10" descr="A collage of several images of people&#10;&#10;AI-generated content may be incorrect.">
            <a:extLst>
              <a:ext uri="{FF2B5EF4-FFF2-40B4-BE49-F238E27FC236}">
                <a16:creationId xmlns:a16="http://schemas.microsoft.com/office/drawing/2014/main" id="{1BF77872-ACFE-D1DD-B1F6-454987065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t="2131" r="25340" b="54433"/>
          <a:stretch/>
        </p:blipFill>
        <p:spPr>
          <a:xfrm>
            <a:off x="1023302" y="1524468"/>
            <a:ext cx="6197324" cy="20994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172795-5FC3-CE9D-27FC-5C95967730A6}"/>
              </a:ext>
            </a:extLst>
          </p:cNvPr>
          <p:cNvSpPr txBox="1"/>
          <p:nvPr/>
        </p:nvSpPr>
        <p:spPr>
          <a:xfrm>
            <a:off x="468351" y="575469"/>
            <a:ext cx="5937587" cy="753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99">
                <a:solidFill>
                  <a:srgbClr val="FFFFFF"/>
                </a:solidFill>
                <a:latin typeface="Aptos ExtraBold" panose="020B0004020202020204" pitchFamily="34" charset="0"/>
              </a:rPr>
              <a:t>TREATMENT OPTIONS </a:t>
            </a:r>
            <a:r>
              <a:rPr lang="en-US" sz="4299">
                <a:solidFill>
                  <a:srgbClr val="FFFFFF"/>
                </a:solidFill>
                <a:latin typeface="Aptos Light" panose="020B0004020202020204" pitchFamily="34" charset="0"/>
              </a:rPr>
              <a:t>|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88E507-6312-5F14-5129-5E5AE5C83028}"/>
              </a:ext>
            </a:extLst>
          </p:cNvPr>
          <p:cNvSpPr txBox="1"/>
          <p:nvPr/>
        </p:nvSpPr>
        <p:spPr>
          <a:xfrm>
            <a:off x="6261998" y="510834"/>
            <a:ext cx="3489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dirty="0">
                <a:solidFill>
                  <a:srgbClr val="9DD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GLACIAL® GLIDE</a:t>
            </a:r>
            <a:endParaRPr lang="en-US" i="1" dirty="0">
              <a:solidFill>
                <a:srgbClr val="9DDBE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A person lying down with her eyes closed&#10;&#10;Description automatically generated with medium confidence">
            <a:extLst>
              <a:ext uri="{FF2B5EF4-FFF2-40B4-BE49-F238E27FC236}">
                <a16:creationId xmlns:a16="http://schemas.microsoft.com/office/drawing/2014/main" id="{7719893D-0F36-547A-5CE3-ABB384592E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8" t="1573" r="20698" b="1600"/>
          <a:stretch/>
        </p:blipFill>
        <p:spPr>
          <a:xfrm>
            <a:off x="7237039" y="1650077"/>
            <a:ext cx="1930739" cy="1878834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6" name="Picture 5" descr="A close-up of a person's face&#10;&#10;Description automatically generated">
            <a:extLst>
              <a:ext uri="{FF2B5EF4-FFF2-40B4-BE49-F238E27FC236}">
                <a16:creationId xmlns:a16="http://schemas.microsoft.com/office/drawing/2014/main" id="{169B9922-48B1-21B1-E1A0-A93C12D43D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4" r="14722" b="408"/>
          <a:stretch/>
        </p:blipFill>
        <p:spPr>
          <a:xfrm>
            <a:off x="9131560" y="1648349"/>
            <a:ext cx="2083516" cy="1880562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CEC52-BEF2-8A44-7FA9-DEBF8DA38745}"/>
              </a:ext>
            </a:extLst>
          </p:cNvPr>
          <p:cNvSpPr txBox="1"/>
          <p:nvPr/>
        </p:nvSpPr>
        <p:spPr>
          <a:xfrm>
            <a:off x="7380547" y="3533439"/>
            <a:ext cx="3576300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 SemiBold" panose="020B0004020202020204" pitchFamily="34" charset="0"/>
              </a:rPr>
              <a:t>Post Heat Modalities &amp; Microneedling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CE5F8-9133-5F85-CB23-BF57E4D20AB6}"/>
              </a:ext>
            </a:extLst>
          </p:cNvPr>
          <p:cNvSpPr txBox="1"/>
          <p:nvPr/>
        </p:nvSpPr>
        <p:spPr>
          <a:xfrm>
            <a:off x="3111415" y="3534920"/>
            <a:ext cx="2011601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 SemiBold" panose="020B0004020202020204" pitchFamily="34" charset="0"/>
              </a:rPr>
              <a:t>Pre Injectables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6CAAE-399E-7263-C589-C3283728AC3C}"/>
              </a:ext>
            </a:extLst>
          </p:cNvPr>
          <p:cNvSpPr txBox="1"/>
          <p:nvPr/>
        </p:nvSpPr>
        <p:spPr>
          <a:xfrm>
            <a:off x="1068417" y="3537399"/>
            <a:ext cx="2011601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 SemiBold" panose="020B0004020202020204" pitchFamily="34" charset="0"/>
              </a:rPr>
              <a:t>Post Powered Facials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B599D-4B93-60AA-A7E1-836BAF2C29E2}"/>
              </a:ext>
            </a:extLst>
          </p:cNvPr>
          <p:cNvSpPr txBox="1"/>
          <p:nvPr/>
        </p:nvSpPr>
        <p:spPr>
          <a:xfrm>
            <a:off x="5154243" y="3530085"/>
            <a:ext cx="2011601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 SemiBold" panose="020B0004020202020204" pitchFamily="34" charset="0"/>
              </a:rPr>
              <a:t>Post Dermaplaning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0250ED-5DFF-28CB-1D41-FD00D574392F}"/>
              </a:ext>
            </a:extLst>
          </p:cNvPr>
          <p:cNvSpPr txBox="1"/>
          <p:nvPr/>
        </p:nvSpPr>
        <p:spPr>
          <a:xfrm>
            <a:off x="3117330" y="5872921"/>
            <a:ext cx="2011601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 SemiBold" panose="020B0004020202020204" pitchFamily="34" charset="0"/>
              </a:rPr>
              <a:t>PRP Combo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DF3D7A-993D-0235-7762-F18C64E78F2B}"/>
              </a:ext>
            </a:extLst>
          </p:cNvPr>
          <p:cNvSpPr txBox="1"/>
          <p:nvPr/>
        </p:nvSpPr>
        <p:spPr>
          <a:xfrm>
            <a:off x="5175723" y="5870734"/>
            <a:ext cx="2011601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 SemiBold" panose="020B0004020202020204" pitchFamily="34" charset="0"/>
              </a:rPr>
              <a:t>IV Drip Combo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C9764C-F6C7-0FDE-D626-C8B434D2D536}"/>
              </a:ext>
            </a:extLst>
          </p:cNvPr>
          <p:cNvSpPr txBox="1"/>
          <p:nvPr/>
        </p:nvSpPr>
        <p:spPr>
          <a:xfrm>
            <a:off x="7220626" y="5869430"/>
            <a:ext cx="2011601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 SemiBold" panose="020B0004020202020204" pitchFamily="34" charset="0"/>
              </a:rPr>
              <a:t>Post Workout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9FAF8A-B8CF-A51A-ACED-8BCEA23DA675}"/>
              </a:ext>
            </a:extLst>
          </p:cNvPr>
          <p:cNvSpPr txBox="1"/>
          <p:nvPr/>
        </p:nvSpPr>
        <p:spPr>
          <a:xfrm>
            <a:off x="9131559" y="5857067"/>
            <a:ext cx="2290464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 SemiBold" panose="020B0004020202020204" pitchFamily="34" charset="0"/>
              </a:rPr>
              <a:t>Red Light Combo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7B7551-AF89-8F2A-800F-9D766789D5FB}"/>
              </a:ext>
            </a:extLst>
          </p:cNvPr>
          <p:cNvSpPr txBox="1"/>
          <p:nvPr/>
        </p:nvSpPr>
        <p:spPr>
          <a:xfrm>
            <a:off x="1065088" y="5869430"/>
            <a:ext cx="2011601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ptos SemiBold" panose="020B0004020202020204" pitchFamily="34" charset="0"/>
              </a:rPr>
              <a:t>Post Massage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D3E1DB-C1C7-1E05-30D4-3B1B0921453E}"/>
              </a:ext>
            </a:extLst>
          </p:cNvPr>
          <p:cNvSpPr/>
          <p:nvPr/>
        </p:nvSpPr>
        <p:spPr>
          <a:xfrm>
            <a:off x="9319817" y="5871697"/>
            <a:ext cx="1895258" cy="309036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2D7B8A2-28C8-43D2-C96F-2A6B056A1C5E}"/>
              </a:ext>
            </a:extLst>
          </p:cNvPr>
          <p:cNvSpPr/>
          <p:nvPr/>
        </p:nvSpPr>
        <p:spPr>
          <a:xfrm>
            <a:off x="5217324" y="3544845"/>
            <a:ext cx="1895258" cy="309036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CADC0F-5502-E2EF-D50A-60F23963C371}"/>
              </a:ext>
            </a:extLst>
          </p:cNvPr>
          <p:cNvSpPr/>
          <p:nvPr/>
        </p:nvSpPr>
        <p:spPr>
          <a:xfrm>
            <a:off x="3169068" y="3544845"/>
            <a:ext cx="1895258" cy="309036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ED4451-131F-A9E0-72BD-5050268680BC}"/>
              </a:ext>
            </a:extLst>
          </p:cNvPr>
          <p:cNvSpPr/>
          <p:nvPr/>
        </p:nvSpPr>
        <p:spPr>
          <a:xfrm>
            <a:off x="1120812" y="3544845"/>
            <a:ext cx="1895258" cy="309036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8B701AD-783D-33B0-2AFA-71443D61D503}"/>
              </a:ext>
            </a:extLst>
          </p:cNvPr>
          <p:cNvSpPr/>
          <p:nvPr/>
        </p:nvSpPr>
        <p:spPr>
          <a:xfrm>
            <a:off x="7272520" y="5878530"/>
            <a:ext cx="1895258" cy="309036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8FE4597-C851-BF6B-F3D1-36561BEE14A1}"/>
              </a:ext>
            </a:extLst>
          </p:cNvPr>
          <p:cNvSpPr/>
          <p:nvPr/>
        </p:nvSpPr>
        <p:spPr>
          <a:xfrm>
            <a:off x="5226658" y="5878530"/>
            <a:ext cx="1895258" cy="309036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E6DF9F9-F117-7FE9-D374-F629B22739BB}"/>
              </a:ext>
            </a:extLst>
          </p:cNvPr>
          <p:cNvSpPr/>
          <p:nvPr/>
        </p:nvSpPr>
        <p:spPr>
          <a:xfrm>
            <a:off x="3179361" y="5879608"/>
            <a:ext cx="1895258" cy="309036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84C372-9E9A-29EC-54E8-4212C280CAC5}"/>
              </a:ext>
            </a:extLst>
          </p:cNvPr>
          <p:cNvSpPr/>
          <p:nvPr/>
        </p:nvSpPr>
        <p:spPr>
          <a:xfrm>
            <a:off x="1122831" y="5878530"/>
            <a:ext cx="1895258" cy="309036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0570A1E-9973-8ED4-E5EF-06ABFDC379FE}"/>
              </a:ext>
            </a:extLst>
          </p:cNvPr>
          <p:cNvSpPr/>
          <p:nvPr/>
        </p:nvSpPr>
        <p:spPr>
          <a:xfrm>
            <a:off x="7237039" y="3528911"/>
            <a:ext cx="3978036" cy="295182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75435-44A5-631E-E27A-4EC00B5856AF}"/>
              </a:ext>
            </a:extLst>
          </p:cNvPr>
          <p:cNvSpPr txBox="1"/>
          <p:nvPr/>
        </p:nvSpPr>
        <p:spPr>
          <a:xfrm>
            <a:off x="6307129" y="967346"/>
            <a:ext cx="434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i="1">
                <a:solidFill>
                  <a:srgbClr val="9DD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PRE, POST &amp; COMBINATION TREATMENTS</a:t>
            </a:r>
          </a:p>
        </p:txBody>
      </p:sp>
    </p:spTree>
    <p:extLst>
      <p:ext uri="{BB962C8B-B14F-4D97-AF65-F5344CB8AC3E}">
        <p14:creationId xmlns:p14="http://schemas.microsoft.com/office/powerpoint/2010/main" val="2330029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C339DE4-B7A5-46B9-638D-B5A961535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932" y="999048"/>
            <a:ext cx="1066800" cy="18923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51C317-5205-2B58-9B1E-2603650D9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860" y="1532555"/>
            <a:ext cx="903414" cy="13587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D3861F-3E1D-4EF2-A87E-75718C51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59" y="2584749"/>
            <a:ext cx="2465214" cy="697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</a:rPr>
              <a:t>Complete boot up before inserting card or attaching tip, holster handpiece untouched to prevent errors.</a:t>
            </a:r>
            <a:endParaRPr kumimoji="0" lang="en-US" altLang="en-US" sz="11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DAA0266-D392-4877-8CD3-0F4637D08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696" y="2569502"/>
            <a:ext cx="1759167" cy="4592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</a:rPr>
              <a:t>Insert Glacial® Glide treatment card and touch check icon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375EFB2-4BB8-4858-8D01-624F4539D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806" y="2569502"/>
            <a:ext cx="2099958" cy="7038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Aptos"/>
              </a:rPr>
              <a:t>Apply Glacial® Hydro Gel inside tip and attach tip to handpiece</a:t>
            </a:r>
            <a:endParaRPr lang="en-US" altLang="en-US" sz="1400" dirty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41EDF05C-4D7F-4A4A-BBE4-98B0C0FDD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86" y="5200947"/>
            <a:ext cx="1821910" cy="556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Press banner on the home screen to advance to treat screen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FE3CB3-CC6D-4FF3-A1DF-515F8359D3BB}"/>
              </a:ext>
            </a:extLst>
          </p:cNvPr>
          <p:cNvSpPr txBox="1"/>
          <p:nvPr/>
        </p:nvSpPr>
        <p:spPr>
          <a:xfrm>
            <a:off x="2507767" y="5197073"/>
            <a:ext cx="1618004" cy="8691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indent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Aptos"/>
              </a:rPr>
              <a:t>Apply 3 pumps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Aptos"/>
              </a:rPr>
              <a:t>of Glacial® Mask**</a:t>
            </a:r>
          </a:p>
          <a:p>
            <a:pPr marR="0" lvl="0" indent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Aptos"/>
              </a:rPr>
              <a:t>to the treatment area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52D3A6-F315-4EFC-B493-193C4EB1F1C2}"/>
              </a:ext>
            </a:extLst>
          </p:cNvPr>
          <p:cNvSpPr txBox="1"/>
          <p:nvPr/>
        </p:nvSpPr>
        <p:spPr>
          <a:xfrm>
            <a:off x="4242011" y="5180967"/>
            <a:ext cx="2039873" cy="1063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Press the blue button</a:t>
            </a:r>
          </a:p>
          <a:p>
            <a:pPr marR="0" lvl="0" indent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on the handpiece when ready, begin treating by placing the handpiece on the treatment area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53C4BA-9AE8-43DB-A221-CB6EA81DFFE6}"/>
              </a:ext>
            </a:extLst>
          </p:cNvPr>
          <p:cNvSpPr txBox="1"/>
          <p:nvPr/>
        </p:nvSpPr>
        <p:spPr>
          <a:xfrm>
            <a:off x="6398124" y="5197073"/>
            <a:ext cx="1854365" cy="1063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Treat with constant,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slow, gliding motion,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concentrating time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equally across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treatment area </a:t>
            </a: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4BEAB801-1F46-99D7-5791-5E7D494D7451}"/>
              </a:ext>
            </a:extLst>
          </p:cNvPr>
          <p:cNvSpPr txBox="1"/>
          <p:nvPr/>
        </p:nvSpPr>
        <p:spPr>
          <a:xfrm>
            <a:off x="572655" y="557538"/>
            <a:ext cx="11375474" cy="556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9"/>
              </a:lnSpc>
              <a:spcBef>
                <a:spcPct val="0"/>
              </a:spcBef>
            </a:pPr>
            <a:r>
              <a:rPr lang="en-US" sz="4250" u="none" strike="noStrike" dirty="0">
                <a:solidFill>
                  <a:schemeClr val="bg1"/>
                </a:solidFill>
                <a:latin typeface="Aptos ExtraBold"/>
              </a:rPr>
              <a:t>GLACIAL</a:t>
            </a:r>
            <a:r>
              <a:rPr lang="en-US" sz="4250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®</a:t>
            </a:r>
            <a:r>
              <a:rPr lang="en-US" sz="4250" dirty="0">
                <a:solidFill>
                  <a:schemeClr val="bg1"/>
                </a:solidFill>
                <a:latin typeface="Aptos ExtraBold"/>
              </a:rPr>
              <a:t> </a:t>
            </a:r>
            <a:r>
              <a:rPr lang="en-US" sz="4250" u="none" strike="noStrike" dirty="0">
                <a:solidFill>
                  <a:schemeClr val="bg1"/>
                </a:solidFill>
                <a:latin typeface="Aptos ExtraBold"/>
              </a:rPr>
              <a:t>GLIDE </a:t>
            </a:r>
            <a:r>
              <a:rPr lang="en-US" sz="4250" u="none" strike="noStrike" dirty="0">
                <a:solidFill>
                  <a:srgbClr val="9DDBE5"/>
                </a:solidFill>
                <a:latin typeface="Aptos ExtraBold"/>
              </a:rPr>
              <a:t>STEP BY STEP</a:t>
            </a:r>
            <a:endParaRPr lang="en-US" sz="4250" u="none" strike="noStrike" dirty="0">
              <a:solidFill>
                <a:schemeClr val="bg1"/>
              </a:solidFill>
              <a:latin typeface="Aptos ExtraBold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350EBE4E-BBD4-8D13-2DF7-A445975B5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0210" y="3307796"/>
            <a:ext cx="3033737" cy="29362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**Purpose of Mask: To facilitate the gliding motion of the handpiece tip on the skin; other products may be substituted.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A1DDE4"/>
                </a:solidFill>
                <a:latin typeface="Aptos" panose="020B0004020202020204" pitchFamily="34" charset="0"/>
              </a:rPr>
              <a:t>Additional Notes:  </a:t>
            </a:r>
          </a:p>
          <a:p>
            <a:pPr marL="171450" indent="-1714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Patient contact must occur within 15 seconds of starting a Glacial® Glide treatment to avoid error</a:t>
            </a:r>
          </a:p>
          <a:p>
            <a:pPr marL="171450" indent="-1714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Verify start of treatment by timer count down </a:t>
            </a:r>
          </a:p>
          <a:p>
            <a:pPr marL="171450" indent="-1714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Once treatment is activated, apply light pressure, constant motion, slow to moderate speed; do not lift tip off tissue</a:t>
            </a:r>
          </a:p>
          <a:p>
            <a:pPr marL="171450" indent="-1714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Treatment may be permanently canceled by pressing the (‘X’) on the display screen</a:t>
            </a:r>
          </a:p>
          <a:p>
            <a:pPr marL="171450" indent="-1714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When the treatment is complete, the handpiece beeps and the treatment status indicator blinks yellow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36B589-D796-FB7D-3EB3-F7690CC2A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602" y="999048"/>
            <a:ext cx="1079500" cy="1917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B8AC49-6ACE-C6C8-8AC8-1A2C14AE2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6596" y="1273015"/>
            <a:ext cx="1638300" cy="157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5F0488-AEFF-7B3E-A63E-83C120EB8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053" y="3990573"/>
            <a:ext cx="1422400" cy="1206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78F8E2-4CFE-D699-AFC9-1C09EDE65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767" y="3282147"/>
            <a:ext cx="1562100" cy="2349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E9F41F-4ABD-0CE6-E1B8-9A2BC7F307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5554" y="3899938"/>
            <a:ext cx="622300" cy="1168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B7ED22-AC60-94D2-05C5-07BA5F8122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7241" y="3899938"/>
            <a:ext cx="636129" cy="1168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A7B7BA-779A-7909-A308-9A1ED93CFAC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6567" t="3225"/>
          <a:stretch>
            <a:fillRect/>
          </a:stretch>
        </p:blipFill>
        <p:spPr>
          <a:xfrm>
            <a:off x="9274078" y="2263683"/>
            <a:ext cx="797539" cy="3195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7A72C2-0998-6CBD-4914-3DD72A09D0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4212" y="1780323"/>
            <a:ext cx="551241" cy="861314"/>
          </a:xfrm>
          <a:prstGeom prst="rect">
            <a:avLst/>
          </a:prstGeom>
        </p:spPr>
      </p:pic>
      <p:sp>
        <p:nvSpPr>
          <p:cNvPr id="40" name="Rectangle 8">
            <a:extLst>
              <a:ext uri="{FF2B5EF4-FFF2-40B4-BE49-F238E27FC236}">
                <a16:creationId xmlns:a16="http://schemas.microsoft.com/office/drawing/2014/main" id="{9D65456B-CDB8-1630-F25E-C922F24DA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2177" y="1435911"/>
            <a:ext cx="3181797" cy="3279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A1DDE4"/>
                </a:solidFill>
                <a:latin typeface="Aptos" panose="020B0004020202020204" pitchFamily="34" charset="0"/>
              </a:rPr>
              <a:t>GLACIAL® GLIDE CONSUMABLES:</a:t>
            </a:r>
          </a:p>
        </p:txBody>
      </p:sp>
      <p:sp>
        <p:nvSpPr>
          <p:cNvPr id="42" name="Rectangle 8">
            <a:extLst>
              <a:ext uri="{FF2B5EF4-FFF2-40B4-BE49-F238E27FC236}">
                <a16:creationId xmlns:a16="http://schemas.microsoft.com/office/drawing/2014/main" id="{DB7B5BDF-09C4-800D-4C6C-1177C5B11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959" y="2661640"/>
            <a:ext cx="762655" cy="205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MASK</a:t>
            </a: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B7C8D3E1-7C9A-4A84-1B7B-576DD09F2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007" y="2661640"/>
            <a:ext cx="957833" cy="205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SMOOTH TIP</a:t>
            </a:r>
          </a:p>
        </p:txBody>
      </p:sp>
      <p:sp>
        <p:nvSpPr>
          <p:cNvPr id="46" name="Rectangle 8">
            <a:extLst>
              <a:ext uri="{FF2B5EF4-FFF2-40B4-BE49-F238E27FC236}">
                <a16:creationId xmlns:a16="http://schemas.microsoft.com/office/drawing/2014/main" id="{A4E99203-93F1-7110-FB75-0FFFE9F6F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325" y="2661640"/>
            <a:ext cx="1037016" cy="205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TREATMENT CARD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55EE979-2BE1-27E2-4BF5-3C4F0261B6E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" t="-1" r="67317" b="-32631"/>
          <a:stretch>
            <a:fillRect/>
          </a:stretch>
        </p:blipFill>
        <p:spPr>
          <a:xfrm>
            <a:off x="9453220" y="1884700"/>
            <a:ext cx="406400" cy="433130"/>
          </a:xfrm>
          <a:prstGeom prst="rect">
            <a:avLst/>
          </a:prstGeom>
        </p:spPr>
      </p:pic>
      <p:sp>
        <p:nvSpPr>
          <p:cNvPr id="51" name="AutoShape 15">
            <a:extLst>
              <a:ext uri="{FF2B5EF4-FFF2-40B4-BE49-F238E27FC236}">
                <a16:creationId xmlns:a16="http://schemas.microsoft.com/office/drawing/2014/main" id="{253576F9-A8FA-97B2-B174-2EE11F73A3EF}"/>
              </a:ext>
            </a:extLst>
          </p:cNvPr>
          <p:cNvSpPr/>
          <p:nvPr/>
        </p:nvSpPr>
        <p:spPr>
          <a:xfrm>
            <a:off x="8359860" y="1273016"/>
            <a:ext cx="0" cy="4935816"/>
          </a:xfrm>
          <a:prstGeom prst="line">
            <a:avLst/>
          </a:prstGeom>
          <a:ln w="63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ED5D308-0B7F-88E5-BBE7-739D882441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4656" y="1302561"/>
            <a:ext cx="266700" cy="2667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E84C19-828E-3501-B707-354DA945E1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4765" y="1302561"/>
            <a:ext cx="266700" cy="266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7ABFCB9-6184-4BA4-957C-049A96CA8E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1918" y="1302561"/>
            <a:ext cx="266700" cy="2667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592B61E-7DBB-CD1A-4F83-EFB7AB4570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559" y="3974847"/>
            <a:ext cx="266700" cy="2667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DEBD43-E700-D189-723B-B0C62FDFCC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8376" y="3974847"/>
            <a:ext cx="266700" cy="2667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BEDD15-FCC5-3DF4-4F91-00F1FCCF6B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7905" y="3980446"/>
            <a:ext cx="266700" cy="2667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56957BE-EF9F-A64B-E6D1-B090BC175B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2665" y="3980446"/>
            <a:ext cx="266700" cy="266700"/>
          </a:xfrm>
          <a:prstGeom prst="rect">
            <a:avLst/>
          </a:prstGeom>
        </p:spPr>
      </p:pic>
      <p:sp>
        <p:nvSpPr>
          <p:cNvPr id="61" name="Rectangle 8">
            <a:extLst>
              <a:ext uri="{FF2B5EF4-FFF2-40B4-BE49-F238E27FC236}">
                <a16:creationId xmlns:a16="http://schemas.microsoft.com/office/drawing/2014/main" id="{77958DB6-CE3C-2AA4-30A9-40B3B2D75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925" y="1300559"/>
            <a:ext cx="359746" cy="2551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41E42"/>
                </a:solidFill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63" name="Rectangle 8">
            <a:extLst>
              <a:ext uri="{FF2B5EF4-FFF2-40B4-BE49-F238E27FC236}">
                <a16:creationId xmlns:a16="http://schemas.microsoft.com/office/drawing/2014/main" id="{241FBB1F-DC07-F0B2-BEF4-C824367BD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025" y="1300559"/>
            <a:ext cx="359746" cy="2551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41E42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64" name="Rectangle 8">
            <a:extLst>
              <a:ext uri="{FF2B5EF4-FFF2-40B4-BE49-F238E27FC236}">
                <a16:creationId xmlns:a16="http://schemas.microsoft.com/office/drawing/2014/main" id="{1143819F-B641-2CA8-EA0C-7B1978506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6007" y="1300559"/>
            <a:ext cx="359746" cy="2551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41E42"/>
                </a:solidFill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65" name="Rectangle 8">
            <a:extLst>
              <a:ext uri="{FF2B5EF4-FFF2-40B4-BE49-F238E27FC236}">
                <a16:creationId xmlns:a16="http://schemas.microsoft.com/office/drawing/2014/main" id="{BD519ED3-5E67-1E5E-2E54-90E167891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1994" y="3980697"/>
            <a:ext cx="359746" cy="2551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41E42"/>
                </a:solidFill>
                <a:latin typeface="Aptos" panose="020B0004020202020204" pitchFamily="34" charset="0"/>
              </a:rPr>
              <a:t>6</a:t>
            </a:r>
          </a:p>
        </p:txBody>
      </p:sp>
      <p:sp>
        <p:nvSpPr>
          <p:cNvPr id="66" name="Rectangle 8">
            <a:extLst>
              <a:ext uri="{FF2B5EF4-FFF2-40B4-BE49-F238E27FC236}">
                <a16:creationId xmlns:a16="http://schemas.microsoft.com/office/drawing/2014/main" id="{956E06BA-09E9-6E6C-787C-40F486ADD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4052" y="3980697"/>
            <a:ext cx="359746" cy="2551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41E42"/>
                </a:solidFill>
                <a:latin typeface="Aptos" panose="020B0004020202020204" pitchFamily="34" charset="0"/>
              </a:rPr>
              <a:t>7</a:t>
            </a:r>
          </a:p>
        </p:txBody>
      </p:sp>
      <p:sp>
        <p:nvSpPr>
          <p:cNvPr id="67" name="Rectangle 8">
            <a:extLst>
              <a:ext uri="{FF2B5EF4-FFF2-40B4-BE49-F238E27FC236}">
                <a16:creationId xmlns:a16="http://schemas.microsoft.com/office/drawing/2014/main" id="{B6B6EC2F-D165-94E2-E2F7-1F5F238B2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61" y="3980697"/>
            <a:ext cx="359746" cy="2551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41E42"/>
                </a:solidFill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68" name="Rectangle 8">
            <a:extLst>
              <a:ext uri="{FF2B5EF4-FFF2-40B4-BE49-F238E27FC236}">
                <a16:creationId xmlns:a16="http://schemas.microsoft.com/office/drawing/2014/main" id="{7A480DAF-318F-6741-5665-DD90FA99B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57" y="3980697"/>
            <a:ext cx="359746" cy="2551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41E42"/>
                </a:solidFill>
                <a:latin typeface="Aptos" panose="020B00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69745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0EBCEE-797D-7D65-7F24-0F8F3F548572}"/>
              </a:ext>
            </a:extLst>
          </p:cNvPr>
          <p:cNvSpPr txBox="1"/>
          <p:nvPr/>
        </p:nvSpPr>
        <p:spPr>
          <a:xfrm>
            <a:off x="1007291" y="3632460"/>
            <a:ext cx="3830279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Post Laser/Heat Based Modalities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Post Microneedling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Post Injection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Post Minor Surgical Procedure 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Post Waxing 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Post Extractions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Post Injury 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Wingdings" pitchFamily="2" charset="2"/>
              <a:buChar char="v"/>
              <a:defRPr/>
            </a:pPr>
            <a:r>
              <a:rPr lang="en-US" sz="1400" b="1">
                <a:solidFill>
                  <a:schemeClr val="bg1"/>
                </a:solidFill>
                <a:latin typeface="Aptos" panose="020B0004020202020204" pitchFamily="34" charset="0"/>
              </a:rPr>
              <a:t>Delivered immediately post-treatment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2D646-0458-270C-9869-CBD2E7C30B5D}"/>
              </a:ext>
            </a:extLst>
          </p:cNvPr>
          <p:cNvSpPr txBox="1"/>
          <p:nvPr/>
        </p:nvSpPr>
        <p:spPr>
          <a:xfrm>
            <a:off x="1002224" y="2398991"/>
            <a:ext cx="3925376" cy="1123712"/>
          </a:xfrm>
          <a:prstGeom prst="round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ptos"/>
              </a:rPr>
              <a:t>ACUTE:</a:t>
            </a:r>
            <a:endParaRPr lang="en-US" sz="2000" b="1">
              <a:solidFill>
                <a:srgbClr val="A1DDE4"/>
              </a:solidFill>
              <a:latin typeface="Aptos" panose="020B0004020202020204" pitchFamily="34" charset="0"/>
            </a:endParaRPr>
          </a:p>
          <a:p>
            <a:r>
              <a:rPr lang="en-US" b="1">
                <a:solidFill>
                  <a:srgbClr val="A1DDE4"/>
                </a:solidFill>
                <a:latin typeface="Aptos"/>
              </a:rPr>
              <a:t>Treatment following specific event or occurrence.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2CCAA-8597-375C-8D97-2635F4217703}"/>
              </a:ext>
            </a:extLst>
          </p:cNvPr>
          <p:cNvSpPr txBox="1"/>
          <p:nvPr/>
        </p:nvSpPr>
        <p:spPr>
          <a:xfrm>
            <a:off x="5430855" y="2393857"/>
            <a:ext cx="4697838" cy="1123712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ptos"/>
              </a:rPr>
              <a:t>CHRONIC: </a:t>
            </a:r>
            <a:endParaRPr lang="en-US" b="1">
              <a:solidFill>
                <a:srgbClr val="A1DDE4"/>
              </a:solidFill>
              <a:latin typeface="Aptos" panose="020B0004020202020204" pitchFamily="34" charset="0"/>
            </a:endParaRPr>
          </a:p>
          <a:p>
            <a:r>
              <a:rPr lang="en-US" b="1">
                <a:solidFill>
                  <a:srgbClr val="A1DDE4"/>
                </a:solidFill>
                <a:latin typeface="Aptos"/>
              </a:rPr>
              <a:t>For clients experiencing lifestyle-related  or chronic conditions:</a:t>
            </a:r>
            <a:endParaRPr lang="en-US" sz="2400" b="1">
              <a:solidFill>
                <a:schemeClr val="bg1"/>
              </a:solidFill>
              <a:latin typeface="Apto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50219-6CD0-1BCF-381C-2CEC6C23A130}"/>
              </a:ext>
            </a:extLst>
          </p:cNvPr>
          <p:cNvSpPr txBox="1"/>
          <p:nvPr/>
        </p:nvSpPr>
        <p:spPr>
          <a:xfrm>
            <a:off x="5607524" y="3688868"/>
            <a:ext cx="301779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/>
              </a:rPr>
              <a:t>Redness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/>
              </a:rPr>
              <a:t>Puffiness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/>
              </a:rPr>
              <a:t>Dullness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1DD4B-CB32-1C36-6A83-B7610236DF55}"/>
              </a:ext>
            </a:extLst>
          </p:cNvPr>
          <p:cNvSpPr txBox="1"/>
          <p:nvPr/>
        </p:nvSpPr>
        <p:spPr>
          <a:xfrm>
            <a:off x="1111313" y="1890704"/>
            <a:ext cx="3208439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SINGLE TREATMENT OR ADD-ON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9935B-F3B3-3266-881B-3C7D54BCB30B}"/>
              </a:ext>
            </a:extLst>
          </p:cNvPr>
          <p:cNvSpPr txBox="1"/>
          <p:nvPr/>
        </p:nvSpPr>
        <p:spPr>
          <a:xfrm>
            <a:off x="5607524" y="1750598"/>
            <a:ext cx="313446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A SERIES OF TREATMENTS OR ONGOING MAINTENANCE PLAN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3789E45A-DB67-E182-DC90-0705AF954BC3}"/>
              </a:ext>
            </a:extLst>
          </p:cNvPr>
          <p:cNvSpPr txBox="1"/>
          <p:nvPr/>
        </p:nvSpPr>
        <p:spPr>
          <a:xfrm>
            <a:off x="543293" y="501679"/>
            <a:ext cx="10646483" cy="1095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9"/>
              </a:lnSpc>
            </a:pPr>
            <a:r>
              <a:rPr lang="en-US" sz="4299">
                <a:solidFill>
                  <a:srgbClr val="FFFFFF"/>
                </a:solidFill>
                <a:latin typeface="Aptos ExtraBold" panose="020B0004020202020204" pitchFamily="34" charset="0"/>
              </a:rPr>
              <a:t>GLACIAL® GLIDE TREATMENT </a:t>
            </a:r>
          </a:p>
          <a:p>
            <a:pPr>
              <a:lnSpc>
                <a:spcPts val="4179"/>
              </a:lnSpc>
            </a:pPr>
            <a:r>
              <a:rPr lang="en-US" sz="4299">
                <a:solidFill>
                  <a:srgbClr val="A1DDE4"/>
                </a:solidFill>
                <a:latin typeface="Aptos ExtraBold" panose="020B0004020202020204" pitchFamily="34" charset="0"/>
              </a:rPr>
              <a:t>SINGLE VS. SERIES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B5EE0-5E92-8916-4C37-4D25F4536FD5}"/>
              </a:ext>
            </a:extLst>
          </p:cNvPr>
          <p:cNvSpPr txBox="1"/>
          <p:nvPr/>
        </p:nvSpPr>
        <p:spPr>
          <a:xfrm>
            <a:off x="6096000" y="4894344"/>
            <a:ext cx="361669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A1DDE4"/>
              </a:buClr>
              <a:buSzPct val="110000"/>
              <a:buFont typeface="Wingdings" pitchFamily="2" charset="2"/>
              <a:buChar char="v"/>
              <a:defRPr/>
            </a:pPr>
            <a:r>
              <a:rPr lang="en-US" sz="1400" b="1">
                <a:solidFill>
                  <a:schemeClr val="bg1"/>
                </a:solidFill>
                <a:latin typeface="Aptos" panose="020B0004020202020204" pitchFamily="34" charset="0"/>
              </a:rPr>
              <a:t>3 or more treatments; depending on: </a:t>
            </a:r>
          </a:p>
          <a:p>
            <a:pPr marL="914400" lvl="3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rPr>
              <a:t>baseline condition</a:t>
            </a:r>
          </a:p>
          <a:p>
            <a:pPr marL="914400" lvl="3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kern="12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rPr>
              <a:t>patient expectations 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Wingdings" pitchFamily="2" charset="2"/>
              <a:buChar char="v"/>
              <a:defRPr/>
            </a:pPr>
            <a:r>
              <a:rPr lang="en-US" sz="1400" b="1">
                <a:solidFill>
                  <a:schemeClr val="bg1"/>
                </a:solidFill>
                <a:latin typeface="Aptos" panose="020B0004020202020204" pitchFamily="34" charset="0"/>
              </a:rPr>
              <a:t>Mild every 4 weeks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Wingdings" pitchFamily="2" charset="2"/>
              <a:buChar char="v"/>
              <a:defRPr/>
            </a:pPr>
            <a:r>
              <a:rPr lang="en-US" sz="1400" b="1">
                <a:solidFill>
                  <a:schemeClr val="bg1"/>
                </a:solidFill>
                <a:latin typeface="Aptos" panose="020B0004020202020204" pitchFamily="34" charset="0"/>
              </a:rPr>
              <a:t>Moderate-severe every 1-2 weeks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AFDF2-2052-0D35-10D0-5B35CEA6A5AE}"/>
              </a:ext>
            </a:extLst>
          </p:cNvPr>
          <p:cNvSpPr txBox="1"/>
          <p:nvPr/>
        </p:nvSpPr>
        <p:spPr>
          <a:xfrm>
            <a:off x="7400782" y="3688868"/>
            <a:ext cx="39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Uneven Tone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Sensitivity </a:t>
            </a:r>
          </a:p>
          <a:p>
            <a:pPr marL="285750" indent="-285750" fontAlgn="base">
              <a:spcAft>
                <a:spcPct val="0"/>
              </a:spcAft>
              <a:buClr>
                <a:srgbClr val="A1DDE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Aggressive skincare Acclimation 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B34FAE1D-68CF-ADF8-CC4A-E8F28D3C40DD}"/>
              </a:ext>
            </a:extLst>
          </p:cNvPr>
          <p:cNvSpPr/>
          <p:nvPr/>
        </p:nvSpPr>
        <p:spPr>
          <a:xfrm>
            <a:off x="5134212" y="1750598"/>
            <a:ext cx="0" cy="4313298"/>
          </a:xfrm>
          <a:prstGeom prst="line">
            <a:avLst/>
          </a:prstGeom>
          <a:ln w="63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43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CBCBD-B85D-356E-D0E9-218CE95C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8906550-874C-6C6E-22A3-B42F2BA46552}"/>
              </a:ext>
            </a:extLst>
          </p:cNvPr>
          <p:cNvSpPr txBox="1">
            <a:spLocks/>
          </p:cNvSpPr>
          <p:nvPr/>
        </p:nvSpPr>
        <p:spPr>
          <a:xfrm>
            <a:off x="410569" y="656575"/>
            <a:ext cx="10838002" cy="581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Shapiro Pro 72 Heavy" panose="020B0503050000020004" pitchFamily="34" charset="77"/>
                <a:ea typeface="+mj-ea"/>
                <a:cs typeface="+mj-cs"/>
              </a:defRPr>
            </a:lvl1pPr>
          </a:lstStyle>
          <a:p>
            <a:pPr>
              <a:lnSpc>
                <a:spcPts val="4179"/>
              </a:lnSpc>
            </a:pPr>
            <a:r>
              <a:rPr lang="en-US" sz="4300" dirty="0">
                <a:latin typeface="Aptos ExtraBold" panose="020B0004020202020204" pitchFamily="34" charset="0"/>
              </a:rPr>
              <a:t>BENEFITS OF COLD </a:t>
            </a:r>
            <a:r>
              <a:rPr lang="en-US" sz="4300" dirty="0">
                <a:solidFill>
                  <a:srgbClr val="A1DDE4"/>
                </a:solidFill>
                <a:latin typeface="Aptos ExtraBold" panose="020B0004020202020204" pitchFamily="34" charset="0"/>
                <a:ea typeface="+mn-ea"/>
                <a:cs typeface="+mn-cs"/>
              </a:rPr>
              <a:t>POST-TREATMENTS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74C7AF-F2A5-00BE-85A6-3DA9A1C56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768973"/>
              </p:ext>
            </p:extLst>
          </p:nvPr>
        </p:nvGraphicFramePr>
        <p:xfrm>
          <a:off x="410569" y="1676875"/>
          <a:ext cx="11470216" cy="40322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38894">
                  <a:extLst>
                    <a:ext uri="{9D8B030D-6E8A-4147-A177-3AD203B41FA5}">
                      <a16:colId xmlns:a16="http://schemas.microsoft.com/office/drawing/2014/main" val="3439693591"/>
                    </a:ext>
                  </a:extLst>
                </a:gridCol>
                <a:gridCol w="3112971">
                  <a:extLst>
                    <a:ext uri="{9D8B030D-6E8A-4147-A177-3AD203B41FA5}">
                      <a16:colId xmlns:a16="http://schemas.microsoft.com/office/drawing/2014/main" val="2240691956"/>
                    </a:ext>
                  </a:extLst>
                </a:gridCol>
                <a:gridCol w="3322715">
                  <a:extLst>
                    <a:ext uri="{9D8B030D-6E8A-4147-A177-3AD203B41FA5}">
                      <a16:colId xmlns:a16="http://schemas.microsoft.com/office/drawing/2014/main" val="1731608822"/>
                    </a:ext>
                  </a:extLst>
                </a:gridCol>
                <a:gridCol w="3095636">
                  <a:extLst>
                    <a:ext uri="{9D8B030D-6E8A-4147-A177-3AD203B41FA5}">
                      <a16:colId xmlns:a16="http://schemas.microsoft.com/office/drawing/2014/main" val="4216235626"/>
                    </a:ext>
                  </a:extLst>
                </a:gridCol>
              </a:tblGrid>
              <a:tr h="703377">
                <a:tc>
                  <a:txBody>
                    <a:bodyPr/>
                    <a:lstStyle/>
                    <a:p>
                      <a:pPr lvl="0"/>
                      <a: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  <a:t>   TREATMENT</a:t>
                      </a:r>
                      <a:endParaRPr lang="en-US" sz="1600" dirty="0">
                        <a:solidFill>
                          <a:srgbClr val="090F44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Post-Laser</a:t>
                      </a:r>
                      <a:endParaRPr lang="en-US" sz="16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 (</a:t>
                      </a:r>
                      <a:r>
                        <a:rPr lang="en-US" sz="12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controlled damage to stimulate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skin regeneration)</a:t>
                      </a:r>
                      <a:endParaRPr lang="en-US" sz="105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Post-Microneedling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</a:t>
                      </a:r>
                      <a:r>
                        <a:rPr lang="en-US" sz="12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creates tiny controlled injuries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to stimulate collagen)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Post-Radiofrequency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</a:t>
                      </a: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heats the skin to stimulate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collagen production</a:t>
                      </a:r>
                      <a:r>
                        <a:rPr lang="en-US" sz="1050" b="0" i="0" u="none" strike="noStrike" noProof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)</a:t>
                      </a:r>
                      <a:endParaRPr lang="en-US" sz="1050" b="1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187454"/>
                  </a:ext>
                </a:extLst>
              </a:tr>
              <a:tr h="789523">
                <a:tc>
                  <a:txBody>
                    <a:bodyPr/>
                    <a:lstStyle/>
                    <a:p>
                      <a:pPr lvl="0"/>
                      <a: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  <a:t>   CALMS THE</a:t>
                      </a:r>
                    </a:p>
                    <a:p>
                      <a:pPr lvl="0"/>
                      <a: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  <a:t>   SKIN</a:t>
                      </a:r>
                      <a:endParaRPr lang="en-US" sz="1600" dirty="0">
                        <a:solidFill>
                          <a:srgbClr val="090F44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Cold therapy removes excess heat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, reducing prolonged redness and swelling</a:t>
                      </a: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early, ensuring</a:t>
                      </a:r>
                    </a:p>
                    <a:p>
                      <a:pPr algn="ctr"/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it doesn’t persist and affect results.</a:t>
                      </a:r>
                      <a:endParaRPr lang="en-US" sz="11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Promotes faster recovery</a:t>
                      </a: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, keeping the</a:t>
                      </a: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healing process on track.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Cold therapy reduces skin irritation, accelerating skin recovery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333163"/>
                  </a:ext>
                </a:extLst>
              </a:tr>
              <a:tr h="795954">
                <a:tc>
                  <a:txBody>
                    <a:bodyPr/>
                    <a:lstStyle/>
                    <a:p>
                      <a:pPr lvl="0"/>
                      <a: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  <a:t>   PROVIDES  </a:t>
                      </a:r>
                      <a:b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  <a:t>   IMMEDIATE    </a:t>
                      </a:r>
                    </a:p>
                    <a:p>
                      <a:pPr lvl="0"/>
                      <a: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  <a:t>   RELIEF</a:t>
                      </a:r>
                      <a:endParaRPr lang="en-US" sz="1600" dirty="0">
                        <a:solidFill>
                          <a:srgbClr val="090F44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Cold therapy </a:t>
                      </a: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slows nerve signal transmission,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 offering instant relief from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burning and stinging sensations.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Soothes irritation, reducing discomfort from microneedling punctures. </a:t>
                      </a: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Minimizes redness</a:t>
                      </a:r>
                    </a:p>
                    <a:p>
                      <a:pPr algn="ctr"/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right after treatment.</a:t>
                      </a:r>
                      <a:endParaRPr lang="en-US" sz="1100" b="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Cold reduces the heat-induced discomfort, making recovery more comfortable.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351867"/>
                  </a:ext>
                </a:extLst>
              </a:tr>
              <a:tr h="833517">
                <a:tc>
                  <a:txBody>
                    <a:bodyPr/>
                    <a:lstStyle/>
                    <a:p>
                      <a:pPr lvl="0"/>
                      <a: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  <a:t>   PROTECTS SKIN</a:t>
                      </a:r>
                    </a:p>
                    <a:p>
                      <a:pPr lvl="0"/>
                      <a: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  <a:t>   &amp; ACCELERATES      </a:t>
                      </a:r>
                      <a:b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  <a:t>   HEALING</a:t>
                      </a:r>
                      <a:endParaRPr lang="en-US" sz="1600" dirty="0">
                        <a:solidFill>
                          <a:srgbClr val="090F44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Cold therapy constricts blood vessels, reducing damage from inflammation and speeding up skin recovery.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Cold therapy prevents an exaggerated immune response and </a:t>
                      </a:r>
                      <a:r>
                        <a:rPr lang="en-US" sz="1100" b="0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promotes efficient healin</a:t>
                      </a: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g.</a:t>
                      </a:r>
                      <a:endParaRPr lang="en-US" sz="1100" b="0" i="0" u="none" strike="noStrike" kern="1200" noProof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Cold reduces heat-related damage, reduces swelling</a:t>
                      </a: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and 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downtime, and promotes</a:t>
                      </a: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faster healing.</a:t>
                      </a: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040085"/>
                  </a:ext>
                </a:extLst>
              </a:tr>
              <a:tr h="882833">
                <a:tc>
                  <a:txBody>
                    <a:bodyPr/>
                    <a:lstStyle/>
                    <a:p>
                      <a:pPr lvl="0"/>
                      <a: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  <a:t>   ENHANCES </a:t>
                      </a:r>
                      <a:b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US" sz="1600" b="1" dirty="0">
                          <a:solidFill>
                            <a:srgbClr val="090F44"/>
                          </a:solidFill>
                          <a:latin typeface="Aptos" panose="020B0004020202020204" pitchFamily="34" charset="0"/>
                        </a:rPr>
                        <a:t>   RESULTS</a:t>
                      </a:r>
                      <a:endParaRPr lang="en-US" sz="1600" dirty="0">
                        <a:solidFill>
                          <a:srgbClr val="090F44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Optimizes results by reducing downtime and supporting a more even skin tone and texture.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Minimizes post-treatment swelling and irritation leading to more</a:t>
                      </a:r>
                      <a:r>
                        <a:rPr lang="en-US" sz="11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radiant, healthy skin and better overall outcomes.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None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Promotes optimal healing for more noticeable, long-lasting results.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0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611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592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305AF-7E2B-C7DF-4A11-4F4AD371B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EBAAAB-3786-1D2B-7F9D-68924A7548C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13545" y="2296877"/>
            <a:ext cx="4266307" cy="3484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10000"/>
              </a:lnSpc>
              <a:spcAft>
                <a:spcPct val="0"/>
              </a:spcAft>
              <a:buClr>
                <a:srgbClr val="A1DDE4"/>
              </a:buClr>
              <a:buSzPct val="110000"/>
              <a:defRPr/>
            </a:pPr>
            <a:r>
              <a:rPr lang="en-US" sz="1800">
                <a:latin typeface="Aptos"/>
              </a:rPr>
              <a:t>There is no evidence that supports a reduction in the healing response or clinical results due to application of cold.</a:t>
            </a:r>
          </a:p>
          <a:p>
            <a:pPr marL="285750" indent="-285750" fontAlgn="base">
              <a:lnSpc>
                <a:spcPct val="110000"/>
              </a:lnSpc>
              <a:spcAft>
                <a:spcPct val="0"/>
              </a:spcAft>
              <a:buClr>
                <a:srgbClr val="A1DDE4"/>
              </a:buClr>
              <a:buSzPct val="110000"/>
              <a:defRPr/>
            </a:pPr>
            <a:r>
              <a:rPr lang="en-US" sz="1800">
                <a:latin typeface="Aptos"/>
              </a:rPr>
              <a:t>The controlled injury (desired effect) occurs at the time of energy delivery</a:t>
            </a:r>
          </a:p>
          <a:p>
            <a:pPr marL="285750" indent="-285750" fontAlgn="base">
              <a:lnSpc>
                <a:spcPct val="110000"/>
              </a:lnSpc>
              <a:spcAft>
                <a:spcPct val="0"/>
              </a:spcAft>
              <a:buClr>
                <a:srgbClr val="A1DDE4"/>
              </a:buClr>
              <a:buSzPct val="110000"/>
              <a:defRPr/>
            </a:pPr>
            <a:r>
              <a:rPr lang="en-US" sz="1800">
                <a:latin typeface="Aptos"/>
              </a:rPr>
              <a:t>Excess heat trapped in the skin creates unnecessary  discomfort and elongates the social downtime and recovery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AC2D73DF-D37D-52D5-2F77-BE0BA9FF545B}"/>
              </a:ext>
            </a:extLst>
          </p:cNvPr>
          <p:cNvSpPr txBox="1"/>
          <p:nvPr/>
        </p:nvSpPr>
        <p:spPr>
          <a:xfrm>
            <a:off x="543293" y="733568"/>
            <a:ext cx="11430993" cy="556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9"/>
              </a:lnSpc>
            </a:pPr>
            <a:r>
              <a:rPr lang="en-US" sz="4299" dirty="0">
                <a:solidFill>
                  <a:srgbClr val="FFFFFF"/>
                </a:solidFill>
                <a:latin typeface="Aptos ExtraBold" panose="020B0004020202020204" pitchFamily="34" charset="0"/>
              </a:rPr>
              <a:t>COMBINATION TREATMENT </a:t>
            </a:r>
            <a:r>
              <a:rPr lang="en-US" sz="4299" dirty="0">
                <a:solidFill>
                  <a:srgbClr val="9DDBE5"/>
                </a:solidFill>
                <a:latin typeface="Aptos ExtraBold" panose="020B0004020202020204" pitchFamily="34" charset="0"/>
              </a:rPr>
              <a:t>MYTH-BUSTING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9F3B0-FF81-2F92-2EAF-FEBA4F12050E}"/>
              </a:ext>
            </a:extLst>
          </p:cNvPr>
          <p:cNvSpPr txBox="1"/>
          <p:nvPr/>
        </p:nvSpPr>
        <p:spPr>
          <a:xfrm>
            <a:off x="557807" y="1290195"/>
            <a:ext cx="7786098" cy="28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04"/>
              </a:lnSpc>
            </a:pPr>
            <a:r>
              <a:rPr lang="en-US" spc="-18">
                <a:solidFill>
                  <a:srgbClr val="FFFFFF"/>
                </a:solidFill>
                <a:latin typeface="Aptos"/>
              </a:rPr>
              <a:t>Will</a:t>
            </a:r>
            <a:r>
              <a:rPr lang="en-US" sz="1800" spc="-18">
                <a:solidFill>
                  <a:srgbClr val="FFFFFF"/>
                </a:solidFill>
                <a:latin typeface="Aptos"/>
              </a:rPr>
              <a:t> </a:t>
            </a:r>
            <a:r>
              <a:rPr lang="en-US" spc="-18">
                <a:solidFill>
                  <a:srgbClr val="FFFFFF"/>
                </a:solidFill>
                <a:latin typeface="Aptos"/>
              </a:rPr>
              <a:t>cold suppress results</a:t>
            </a:r>
            <a:r>
              <a:rPr lang="en-US" sz="1800" spc="-18">
                <a:solidFill>
                  <a:srgbClr val="FFFFFF"/>
                </a:solidFill>
                <a:latin typeface="Aptos"/>
              </a:rPr>
              <a:t>?</a:t>
            </a:r>
            <a:endParaRPr lang="en-US" sz="1800" i="1" spc="-18">
              <a:solidFill>
                <a:srgbClr val="FFFFFF"/>
              </a:solidFill>
              <a:latin typeface="Aptos"/>
            </a:endParaRPr>
          </a:p>
        </p:txBody>
      </p:sp>
      <p:pic>
        <p:nvPicPr>
          <p:cNvPr id="6" name="Picture 5" descr="A piece of meat on a cutting board&#10;&#10;AI-generated content may be incorrect.">
            <a:extLst>
              <a:ext uri="{FF2B5EF4-FFF2-40B4-BE49-F238E27FC236}">
                <a16:creationId xmlns:a16="http://schemas.microsoft.com/office/drawing/2014/main" id="{1A518D50-C799-E5C2-B109-8395CDB45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626" y="1846822"/>
            <a:ext cx="3423557" cy="39345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94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69C3BD-D81C-F3EB-A0C6-55884624B5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6587" y="2901950"/>
            <a:ext cx="6096001" cy="1054100"/>
          </a:xfrm>
        </p:spPr>
        <p:txBody>
          <a:bodyPr anchor="ctr">
            <a:noAutofit/>
          </a:bodyPr>
          <a:lstStyle/>
          <a:p>
            <a:r>
              <a:rPr lang="en-US" sz="5400">
                <a:latin typeface="Aptos" panose="020B0004020202020204" pitchFamily="34" charset="0"/>
              </a:rPr>
              <a:t>WHAT TO EXPECT </a:t>
            </a:r>
            <a:r>
              <a:rPr lang="en-US" sz="5400">
                <a:solidFill>
                  <a:srgbClr val="A1DDE4"/>
                </a:solidFill>
                <a:latin typeface="Aptos" panose="020B0004020202020204" pitchFamily="34" charset="0"/>
              </a:rPr>
              <a:t>DURING TRAINING 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0226A153-925E-AF52-4B47-C53A51E255BD}"/>
              </a:ext>
            </a:extLst>
          </p:cNvPr>
          <p:cNvSpPr/>
          <p:nvPr/>
        </p:nvSpPr>
        <p:spPr>
          <a:xfrm>
            <a:off x="7121854" y="2029417"/>
            <a:ext cx="173358" cy="221104"/>
          </a:xfrm>
          <a:prstGeom prst="chevron">
            <a:avLst/>
          </a:prstGeom>
          <a:solidFill>
            <a:srgbClr val="A1DDE4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8E4950-194D-CA83-4AE4-58F164E8D378}"/>
              </a:ext>
            </a:extLst>
          </p:cNvPr>
          <p:cNvSpPr txBox="1"/>
          <p:nvPr/>
        </p:nvSpPr>
        <p:spPr>
          <a:xfrm>
            <a:off x="7293963" y="1932175"/>
            <a:ext cx="418525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b="1" dirty="0">
                <a:solidFill>
                  <a:schemeClr val="bg1"/>
                </a:solidFill>
                <a:latin typeface="Aptos"/>
              </a:rPr>
              <a:t>MODULE 1: </a:t>
            </a:r>
            <a:r>
              <a:rPr lang="en-US" dirty="0">
                <a:solidFill>
                  <a:schemeClr val="bg1"/>
                </a:solidFill>
                <a:latin typeface="Aptos"/>
              </a:rPr>
              <a:t>System Overview </a:t>
            </a:r>
          </a:p>
          <a:p>
            <a:endParaRPr lang="en-US" dirty="0">
              <a:solidFill>
                <a:schemeClr val="bg1"/>
              </a:solidFill>
              <a:latin typeface="Aptos"/>
            </a:endParaRPr>
          </a:p>
          <a:p>
            <a:r>
              <a:rPr lang="en-US" b="1" dirty="0">
                <a:solidFill>
                  <a:schemeClr val="bg1"/>
                </a:solidFill>
                <a:latin typeface="Aptos"/>
              </a:rPr>
              <a:t>MODULE 2: </a:t>
            </a:r>
            <a:r>
              <a:rPr lang="en-US" dirty="0" err="1">
                <a:solidFill>
                  <a:schemeClr val="bg1"/>
                </a:solidFill>
                <a:latin typeface="Aptos"/>
              </a:rPr>
              <a:t>Skinflammation</a:t>
            </a:r>
            <a:r>
              <a:rPr lang="en-US" dirty="0">
                <a:solidFill>
                  <a:schemeClr val="bg1"/>
                </a:solidFill>
                <a:latin typeface="Aptos"/>
              </a:rPr>
              <a:t> and the Science of Glacial® Skin</a:t>
            </a:r>
          </a:p>
          <a:p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ptos"/>
              </a:rPr>
              <a:t>MODULE 3: </a:t>
            </a:r>
            <a:r>
              <a:rPr lang="en-US" dirty="0">
                <a:solidFill>
                  <a:schemeClr val="bg1"/>
                </a:solidFill>
                <a:latin typeface="Aptos"/>
              </a:rPr>
              <a:t>Contraindications, Considerations and Patient Selection</a:t>
            </a:r>
          </a:p>
          <a:p>
            <a:endParaRPr lang="en-US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ptos"/>
              </a:rPr>
              <a:t>MODULE 4: </a:t>
            </a:r>
            <a:r>
              <a:rPr lang="en-US" dirty="0">
                <a:solidFill>
                  <a:schemeClr val="bg1"/>
                </a:solidFill>
                <a:latin typeface="Aptos"/>
              </a:rPr>
              <a:t> Glacial® Glide Protocol</a:t>
            </a:r>
          </a:p>
          <a:p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ptos"/>
              </a:rPr>
              <a:t>MODULE 5: </a:t>
            </a:r>
            <a:r>
              <a:rPr lang="en-US" dirty="0">
                <a:solidFill>
                  <a:schemeClr val="bg1"/>
                </a:solidFill>
                <a:latin typeface="Aptos"/>
              </a:rPr>
              <a:t>Glacial® Gloss Protocol</a:t>
            </a:r>
          </a:p>
          <a:p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7F37462F-660F-3CB1-911E-CC5FD2CD8230}"/>
              </a:ext>
            </a:extLst>
          </p:cNvPr>
          <p:cNvSpPr/>
          <p:nvPr/>
        </p:nvSpPr>
        <p:spPr>
          <a:xfrm>
            <a:off x="7121854" y="3338713"/>
            <a:ext cx="173358" cy="221104"/>
          </a:xfrm>
          <a:prstGeom prst="chevron">
            <a:avLst/>
          </a:prstGeom>
          <a:solidFill>
            <a:srgbClr val="A1DDE4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2CA0ACBC-6E45-AB7D-10B0-1590AD96E148}"/>
              </a:ext>
            </a:extLst>
          </p:cNvPr>
          <p:cNvSpPr/>
          <p:nvPr/>
        </p:nvSpPr>
        <p:spPr>
          <a:xfrm>
            <a:off x="7121854" y="4723595"/>
            <a:ext cx="173358" cy="221104"/>
          </a:xfrm>
          <a:prstGeom prst="chevron">
            <a:avLst/>
          </a:prstGeom>
          <a:solidFill>
            <a:srgbClr val="A1DDE4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24546789-4E26-03AA-E64F-E8651B136A7F}"/>
              </a:ext>
            </a:extLst>
          </p:cNvPr>
          <p:cNvSpPr/>
          <p:nvPr/>
        </p:nvSpPr>
        <p:spPr>
          <a:xfrm>
            <a:off x="7121854" y="2526902"/>
            <a:ext cx="173358" cy="221104"/>
          </a:xfrm>
          <a:prstGeom prst="chevron">
            <a:avLst/>
          </a:prstGeom>
          <a:solidFill>
            <a:srgbClr val="A1DDE4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Chevron 1">
            <a:extLst>
              <a:ext uri="{FF2B5EF4-FFF2-40B4-BE49-F238E27FC236}">
                <a16:creationId xmlns:a16="http://schemas.microsoft.com/office/drawing/2014/main" id="{3C366CC8-01E0-5954-85A1-065A5DB9480C}"/>
              </a:ext>
            </a:extLst>
          </p:cNvPr>
          <p:cNvSpPr/>
          <p:nvPr/>
        </p:nvSpPr>
        <p:spPr>
          <a:xfrm>
            <a:off x="7117179" y="4133913"/>
            <a:ext cx="173358" cy="221104"/>
          </a:xfrm>
          <a:prstGeom prst="chevron">
            <a:avLst/>
          </a:prstGeom>
          <a:solidFill>
            <a:srgbClr val="A1DDE4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58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2DFFEE3-1BDB-7FC0-E1F2-6C246F97436B}"/>
              </a:ext>
            </a:extLst>
          </p:cNvPr>
          <p:cNvSpPr txBox="1"/>
          <p:nvPr/>
        </p:nvSpPr>
        <p:spPr>
          <a:xfrm>
            <a:off x="1729946" y="3472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D791176-CE8F-3615-60EB-BAA2E0A7B0C6}"/>
              </a:ext>
            </a:extLst>
          </p:cNvPr>
          <p:cNvSpPr txBox="1">
            <a:spLocks/>
          </p:cNvSpPr>
          <p:nvPr/>
        </p:nvSpPr>
        <p:spPr>
          <a:xfrm>
            <a:off x="1009403" y="2335296"/>
            <a:ext cx="9415463" cy="6667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hapiro Pro 52 Middle" panose="020B05030500000200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>
                <a:solidFill>
                  <a:srgbClr val="A1DDE4"/>
                </a:solidFill>
                <a:latin typeface="Aptos"/>
                <a:ea typeface="+mj-ea"/>
                <a:cs typeface="+mj-cs"/>
              </a:rPr>
              <a:t>MODULE 1: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latin typeface="Aptos"/>
                <a:ea typeface="+mj-ea"/>
                <a:cs typeface="+mj-cs"/>
              </a:rPr>
              <a:t>            SYSTEM OVERVIEW </a:t>
            </a: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181F514F-83EB-EF7D-9D5A-9AC6BDF2581E}"/>
              </a:ext>
            </a:extLst>
          </p:cNvPr>
          <p:cNvSpPr/>
          <p:nvPr/>
        </p:nvSpPr>
        <p:spPr>
          <a:xfrm>
            <a:off x="1626921" y="3318448"/>
            <a:ext cx="173358" cy="221104"/>
          </a:xfrm>
          <a:prstGeom prst="chevron">
            <a:avLst/>
          </a:prstGeom>
          <a:solidFill>
            <a:srgbClr val="A1DDE4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FB4D730-B4C3-741E-3A93-1D637BFFA608}"/>
              </a:ext>
            </a:extLst>
          </p:cNvPr>
          <p:cNvSpPr>
            <a:spLocks noChangeAspect="1"/>
          </p:cNvSpPr>
          <p:nvPr/>
        </p:nvSpPr>
        <p:spPr>
          <a:xfrm rot="1030544">
            <a:off x="7936689" y="169954"/>
            <a:ext cx="4579469" cy="6518092"/>
          </a:xfrm>
          <a:custGeom>
            <a:avLst/>
            <a:gdLst/>
            <a:ahLst/>
            <a:cxnLst/>
            <a:rect l="l" t="t" r="r" b="b"/>
            <a:pathLst>
              <a:path w="5938593" h="8907889">
                <a:moveTo>
                  <a:pt x="0" y="0"/>
                </a:moveTo>
                <a:lnTo>
                  <a:pt x="5938593" y="0"/>
                </a:lnTo>
                <a:lnTo>
                  <a:pt x="5938593" y="8907889"/>
                </a:lnTo>
                <a:lnTo>
                  <a:pt x="0" y="8907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12" t="-17098" r="-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38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31475-8D98-247F-8C76-2B9C1D999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6FE864E-9C1F-6D61-A123-3308791336F6}"/>
              </a:ext>
            </a:extLst>
          </p:cNvPr>
          <p:cNvSpPr>
            <a:spLocks noChangeAspect="1"/>
          </p:cNvSpPr>
          <p:nvPr/>
        </p:nvSpPr>
        <p:spPr>
          <a:xfrm rot="945806">
            <a:off x="-367690" y="162729"/>
            <a:ext cx="4579469" cy="6189617"/>
          </a:xfrm>
          <a:custGeom>
            <a:avLst/>
            <a:gdLst/>
            <a:ahLst/>
            <a:cxnLst/>
            <a:rect l="l" t="t" r="r" b="b"/>
            <a:pathLst>
              <a:path w="5938593" h="8907889">
                <a:moveTo>
                  <a:pt x="0" y="0"/>
                </a:moveTo>
                <a:lnTo>
                  <a:pt x="5938593" y="0"/>
                </a:lnTo>
                <a:lnTo>
                  <a:pt x="5938593" y="8907889"/>
                </a:lnTo>
                <a:lnTo>
                  <a:pt x="0" y="8907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12" t="-23312" r="-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2427273-E7F3-6484-72D2-D6FFA54E7E23}"/>
              </a:ext>
            </a:extLst>
          </p:cNvPr>
          <p:cNvSpPr txBox="1"/>
          <p:nvPr/>
        </p:nvSpPr>
        <p:spPr>
          <a:xfrm>
            <a:off x="2702103" y="1657099"/>
            <a:ext cx="8102423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-32">
                <a:solidFill>
                  <a:srgbClr val="9DDBE5"/>
                </a:solidFill>
                <a:latin typeface="Aptos Display"/>
                <a:ea typeface="+mn-lt"/>
                <a:cs typeface="+mn-lt"/>
              </a:rPr>
              <a:t>REFRESH </a:t>
            </a:r>
            <a:r>
              <a:rPr lang="en-US" sz="2500" b="1" spc="-32" baseline="30000">
                <a:solidFill>
                  <a:srgbClr val="9DDBE5"/>
                </a:solidFill>
                <a:latin typeface="Aptos Display"/>
                <a:ea typeface="+mn-lt"/>
                <a:cs typeface="+mn-lt"/>
              </a:rPr>
              <a:t>•</a:t>
            </a:r>
            <a:r>
              <a:rPr lang="en-US" sz="4000" b="1" spc="-32">
                <a:solidFill>
                  <a:srgbClr val="9DDBE5"/>
                </a:solidFill>
                <a:latin typeface="Aptos Display"/>
                <a:ea typeface="+mn-lt"/>
                <a:cs typeface="+mn-lt"/>
              </a:rPr>
              <a:t> REBALANCE </a:t>
            </a:r>
            <a:r>
              <a:rPr lang="en-US" sz="2500" b="1" spc="-32" baseline="30000">
                <a:solidFill>
                  <a:srgbClr val="9DDBE5"/>
                </a:solidFill>
                <a:latin typeface="Aptos Display"/>
                <a:ea typeface="+mn-lt"/>
                <a:cs typeface="+mn-lt"/>
              </a:rPr>
              <a:t>•  </a:t>
            </a:r>
            <a:r>
              <a:rPr lang="en-US" sz="4000" b="1" spc="-32">
                <a:solidFill>
                  <a:srgbClr val="9DDBE5"/>
                </a:solidFill>
                <a:latin typeface="Aptos Display"/>
                <a:ea typeface="+mn-lt"/>
                <a:cs typeface="+mn-lt"/>
              </a:rPr>
              <a:t>RESTORE</a:t>
            </a:r>
          </a:p>
          <a:p>
            <a:pPr algn="ctr"/>
            <a:endParaRPr lang="en-US" sz="2400" b="1" spc="-32">
              <a:solidFill>
                <a:srgbClr val="9DDBE5"/>
              </a:solidFill>
              <a:ea typeface="+mn-lt"/>
              <a:cs typeface="+mn-lt"/>
            </a:endParaRPr>
          </a:p>
          <a:p>
            <a:pPr algn="ctr"/>
            <a:r>
              <a:rPr lang="en-US" sz="3600" spc="-32">
                <a:solidFill>
                  <a:srgbClr val="FFFFFF"/>
                </a:solidFill>
                <a:latin typeface="Aptos"/>
                <a:ea typeface="+mn-lt"/>
                <a:cs typeface="+mn-lt"/>
              </a:rPr>
              <a:t>Glacial® Skin is a controlled cooling device that fights premature aging caused by skin inflammation for healthier, younger-looking skin.</a:t>
            </a:r>
            <a:endParaRPr lang="en-US" sz="1600">
              <a:latin typeface="Apto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201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6941974-15CB-F713-77A2-B644B78261D6}"/>
              </a:ext>
            </a:extLst>
          </p:cNvPr>
          <p:cNvSpPr txBox="1"/>
          <p:nvPr/>
        </p:nvSpPr>
        <p:spPr>
          <a:xfrm>
            <a:off x="394462" y="3152037"/>
            <a:ext cx="2075342" cy="492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99" spc="1">
                <a:solidFill>
                  <a:srgbClr val="FFFFFF"/>
                </a:solidFill>
                <a:latin typeface="Aptos SemiBold" panose="020B0004020202020204" pitchFamily="34" charset="0"/>
              </a:rPr>
              <a:t>R. Rox Anderson,</a:t>
            </a:r>
          </a:p>
          <a:p>
            <a:pPr algn="ctr"/>
            <a:r>
              <a:rPr lang="en-US" sz="1599" i="1" spc="1">
                <a:solidFill>
                  <a:srgbClr val="FFFFFF"/>
                </a:solidFill>
                <a:latin typeface="Aptos Light" panose="020B0004020202020204" pitchFamily="34" charset="0"/>
              </a:rPr>
              <a:t>MD 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48196C5-7282-AC6D-FBFB-50140E09024C}"/>
              </a:ext>
            </a:extLst>
          </p:cNvPr>
          <p:cNvSpPr/>
          <p:nvPr/>
        </p:nvSpPr>
        <p:spPr>
          <a:xfrm>
            <a:off x="2098153" y="4441816"/>
            <a:ext cx="857250" cy="1001034"/>
          </a:xfrm>
          <a:custGeom>
            <a:avLst/>
            <a:gdLst/>
            <a:ahLst/>
            <a:cxnLst/>
            <a:rect l="l" t="t" r="r" b="b"/>
            <a:pathLst>
              <a:path w="1143000" h="1360112">
                <a:moveTo>
                  <a:pt x="0" y="0"/>
                </a:moveTo>
                <a:lnTo>
                  <a:pt x="1143000" y="0"/>
                </a:lnTo>
                <a:lnTo>
                  <a:pt x="1143000" y="1360112"/>
                </a:lnTo>
                <a:lnTo>
                  <a:pt x="0" y="13601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182" b="-3734"/>
            </a:stretch>
          </a:blip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ED927DE4-7241-79C0-A352-1D943EDFF350}"/>
              </a:ext>
            </a:extLst>
          </p:cNvPr>
          <p:cNvSpPr/>
          <p:nvPr/>
        </p:nvSpPr>
        <p:spPr>
          <a:xfrm>
            <a:off x="867380" y="4441816"/>
            <a:ext cx="847725" cy="1001034"/>
          </a:xfrm>
          <a:custGeom>
            <a:avLst/>
            <a:gdLst/>
            <a:ahLst/>
            <a:cxnLst/>
            <a:rect l="l" t="t" r="r" b="b"/>
            <a:pathLst>
              <a:path w="1130300" h="1334712">
                <a:moveTo>
                  <a:pt x="0" y="0"/>
                </a:moveTo>
                <a:lnTo>
                  <a:pt x="1130300" y="0"/>
                </a:lnTo>
                <a:lnTo>
                  <a:pt x="1130300" y="1334712"/>
                </a:lnTo>
                <a:lnTo>
                  <a:pt x="0" y="1334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83" b="-27093"/>
            </a:stretch>
          </a:blip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A33A2251-F99A-D021-F3D3-0227DFB30F9A}"/>
              </a:ext>
            </a:extLst>
          </p:cNvPr>
          <p:cNvSpPr/>
          <p:nvPr/>
        </p:nvSpPr>
        <p:spPr>
          <a:xfrm>
            <a:off x="4618779" y="4441816"/>
            <a:ext cx="857250" cy="1001034"/>
          </a:xfrm>
          <a:custGeom>
            <a:avLst/>
            <a:gdLst/>
            <a:ahLst/>
            <a:cxnLst/>
            <a:rect l="l" t="t" r="r" b="b"/>
            <a:pathLst>
              <a:path w="1143000" h="1334712">
                <a:moveTo>
                  <a:pt x="0" y="0"/>
                </a:moveTo>
                <a:lnTo>
                  <a:pt x="1143000" y="0"/>
                </a:lnTo>
                <a:lnTo>
                  <a:pt x="1143000" y="1334713"/>
                </a:lnTo>
                <a:lnTo>
                  <a:pt x="0" y="1334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084"/>
            </a:stretch>
          </a:blip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7D6559B3-A119-4E2F-0FF9-ECFA0423B910}"/>
              </a:ext>
            </a:extLst>
          </p:cNvPr>
          <p:cNvSpPr/>
          <p:nvPr/>
        </p:nvSpPr>
        <p:spPr>
          <a:xfrm>
            <a:off x="3338451" y="4441816"/>
            <a:ext cx="847725" cy="1001034"/>
          </a:xfrm>
          <a:custGeom>
            <a:avLst/>
            <a:gdLst/>
            <a:ahLst/>
            <a:cxnLst/>
            <a:rect l="l" t="t" r="r" b="b"/>
            <a:pathLst>
              <a:path w="1143000" h="1360112">
                <a:moveTo>
                  <a:pt x="0" y="0"/>
                </a:moveTo>
                <a:lnTo>
                  <a:pt x="1143000" y="0"/>
                </a:lnTo>
                <a:lnTo>
                  <a:pt x="1143000" y="1360113"/>
                </a:lnTo>
                <a:lnTo>
                  <a:pt x="0" y="13601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8C285977-0B04-146E-329C-DE7CFCB444E7}"/>
              </a:ext>
            </a:extLst>
          </p:cNvPr>
          <p:cNvSpPr/>
          <p:nvPr/>
        </p:nvSpPr>
        <p:spPr>
          <a:xfrm>
            <a:off x="5853530" y="4441816"/>
            <a:ext cx="857250" cy="1001034"/>
          </a:xfrm>
          <a:custGeom>
            <a:avLst/>
            <a:gdLst/>
            <a:ahLst/>
            <a:cxnLst/>
            <a:rect l="l" t="t" r="r" b="b"/>
            <a:pathLst>
              <a:path w="1143000" h="1334712">
                <a:moveTo>
                  <a:pt x="0" y="0"/>
                </a:moveTo>
                <a:lnTo>
                  <a:pt x="1143000" y="0"/>
                </a:lnTo>
                <a:lnTo>
                  <a:pt x="1143000" y="1334712"/>
                </a:lnTo>
                <a:lnTo>
                  <a:pt x="0" y="13347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225" b="-8859"/>
            </a:stretch>
          </a:blip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F4D4DE-5B65-C0BD-8C0A-7B70B7C8112E}"/>
              </a:ext>
            </a:extLst>
          </p:cNvPr>
          <p:cNvSpPr txBox="1"/>
          <p:nvPr/>
        </p:nvSpPr>
        <p:spPr>
          <a:xfrm>
            <a:off x="766301" y="5544892"/>
            <a:ext cx="106512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200" err="1">
                <a:solidFill>
                  <a:srgbClr val="FFFFFF"/>
                </a:solidFill>
                <a:latin typeface="Aptos Light" panose="020B0004020202020204" pitchFamily="34" charset="0"/>
              </a:rPr>
              <a:t>Cryolipolysis</a:t>
            </a:r>
            <a:r>
              <a:rPr lang="en-US" sz="1200">
                <a:solidFill>
                  <a:srgbClr val="FFFFFF"/>
                </a:solidFill>
                <a:latin typeface="Aptos Light" panose="020B0004020202020204" pitchFamily="34" charset="0"/>
              </a:rPr>
              <a:t> CoolSculpting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650F7A21-7712-A7AF-8F13-E8E3E06336F2}"/>
              </a:ext>
            </a:extLst>
          </p:cNvPr>
          <p:cNvSpPr txBox="1"/>
          <p:nvPr/>
        </p:nvSpPr>
        <p:spPr>
          <a:xfrm>
            <a:off x="2084094" y="5552451"/>
            <a:ext cx="88124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ctr"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ptos Light" panose="020B0004020202020204" pitchFamily="34" charset="0"/>
              </a:rPr>
              <a:t>Fractional Resurfacing</a:t>
            </a:r>
          </a:p>
          <a:p>
            <a:pPr indent="0" algn="ctr">
              <a:spcBef>
                <a:spcPct val="0"/>
              </a:spcBef>
            </a:pPr>
            <a:r>
              <a:rPr lang="en-US" sz="1200" err="1">
                <a:solidFill>
                  <a:srgbClr val="FFFFFF"/>
                </a:solidFill>
                <a:latin typeface="Aptos Light" panose="020B0004020202020204" pitchFamily="34" charset="0"/>
              </a:rPr>
              <a:t>Fraxel</a:t>
            </a:r>
            <a:endParaRPr lang="en-US" sz="1200">
              <a:solidFill>
                <a:srgbClr val="FFFFFF"/>
              </a:solidFill>
              <a:latin typeface="Aptos Light" panose="020B0004020202020204" pitchFamily="34" charset="0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CA6D8895-4D8A-A517-1077-F4E25114DAD6}"/>
              </a:ext>
            </a:extLst>
          </p:cNvPr>
          <p:cNvSpPr txBox="1"/>
          <p:nvPr/>
        </p:nvSpPr>
        <p:spPr>
          <a:xfrm>
            <a:off x="3182499" y="5552451"/>
            <a:ext cx="122851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ptos Light" panose="020B0004020202020204" pitchFamily="34" charset="0"/>
              </a:rPr>
              <a:t>Radio Frequency</a:t>
            </a:r>
          </a:p>
          <a:p>
            <a:pPr lvl="0" algn="ctr"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ptos Light" panose="020B0004020202020204" pitchFamily="34" charset="0"/>
              </a:rPr>
              <a:t>Microneedling 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46A19A62-B164-CF6F-8675-09A8F53F752B}"/>
              </a:ext>
            </a:extLst>
          </p:cNvPr>
          <p:cNvSpPr txBox="1"/>
          <p:nvPr/>
        </p:nvSpPr>
        <p:spPr>
          <a:xfrm>
            <a:off x="1910295" y="4051117"/>
            <a:ext cx="397062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999">
                <a:solidFill>
                  <a:srgbClr val="FFFFFF"/>
                </a:solidFill>
                <a:latin typeface="Aptos ExtraBold" panose="020B0004020202020204" pitchFamily="34" charset="0"/>
              </a:rPr>
              <a:t>CREDITED </a:t>
            </a:r>
            <a:r>
              <a:rPr lang="en-US" sz="1999">
                <a:solidFill>
                  <a:srgbClr val="9DDBE5"/>
                </a:solidFill>
                <a:latin typeface="Aptos ExtraBold" panose="020B0004020202020204" pitchFamily="34" charset="0"/>
              </a:rPr>
              <a:t>INNOVATIONS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1278E156-AA52-EB37-7083-F83755633BFC}"/>
              </a:ext>
            </a:extLst>
          </p:cNvPr>
          <p:cNvSpPr txBox="1"/>
          <p:nvPr/>
        </p:nvSpPr>
        <p:spPr>
          <a:xfrm>
            <a:off x="4615681" y="5552451"/>
            <a:ext cx="85725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ctr"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ptos Light" panose="020B0004020202020204" pitchFamily="34" charset="0"/>
              </a:rPr>
              <a:t>Laser Hair Removal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D248854C-2433-3069-5687-BBFB1349C001}"/>
              </a:ext>
            </a:extLst>
          </p:cNvPr>
          <p:cNvSpPr txBox="1"/>
          <p:nvPr/>
        </p:nvSpPr>
        <p:spPr>
          <a:xfrm>
            <a:off x="5735479" y="5536014"/>
            <a:ext cx="111886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ptos Light" panose="020B0004020202020204" pitchFamily="34" charset="0"/>
              </a:rPr>
              <a:t>Laser Tattoo Removal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12E13579-46AD-2D1D-21C3-FF93C177BAAA}"/>
              </a:ext>
            </a:extLst>
          </p:cNvPr>
          <p:cNvSpPr txBox="1"/>
          <p:nvPr/>
        </p:nvSpPr>
        <p:spPr>
          <a:xfrm>
            <a:off x="561547" y="1169732"/>
            <a:ext cx="7895134" cy="375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ct val="150000"/>
              </a:lnSpc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Times New Roman"/>
              </a:rPr>
              <a:t>and developed by world-renowned physicians</a:t>
            </a:r>
          </a:p>
        </p:txBody>
      </p:sp>
      <p:grpSp>
        <p:nvGrpSpPr>
          <p:cNvPr id="16" name="Group 24">
            <a:extLst>
              <a:ext uri="{FF2B5EF4-FFF2-40B4-BE49-F238E27FC236}">
                <a16:creationId xmlns:a16="http://schemas.microsoft.com/office/drawing/2014/main" id="{8B61E140-6CBE-4300-C6F6-B5745F991E92}"/>
              </a:ext>
            </a:extLst>
          </p:cNvPr>
          <p:cNvGrpSpPr/>
          <p:nvPr/>
        </p:nvGrpSpPr>
        <p:grpSpPr>
          <a:xfrm>
            <a:off x="605349" y="1807684"/>
            <a:ext cx="1618502" cy="1350480"/>
            <a:chOff x="0" y="0"/>
            <a:chExt cx="2688748" cy="2240400"/>
          </a:xfrm>
        </p:grpSpPr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A8D94032-2D12-DA69-C168-FD05EBFEFE11}"/>
                </a:ext>
              </a:extLst>
            </p:cNvPr>
            <p:cNvSpPr/>
            <p:nvPr/>
          </p:nvSpPr>
          <p:spPr>
            <a:xfrm>
              <a:off x="0" y="0"/>
              <a:ext cx="2688748" cy="2240400"/>
            </a:xfrm>
            <a:custGeom>
              <a:avLst/>
              <a:gdLst/>
              <a:ahLst/>
              <a:cxnLst/>
              <a:rect l="l" t="t" r="r" b="b"/>
              <a:pathLst>
                <a:path w="2688748" h="2240400">
                  <a:moveTo>
                    <a:pt x="0" y="0"/>
                  </a:moveTo>
                  <a:lnTo>
                    <a:pt x="2688748" y="0"/>
                  </a:lnTo>
                  <a:lnTo>
                    <a:pt x="2688748" y="2240400"/>
                  </a:lnTo>
                  <a:lnTo>
                    <a:pt x="0" y="224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90255" b="-52206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26">
              <a:extLst>
                <a:ext uri="{FF2B5EF4-FFF2-40B4-BE49-F238E27FC236}">
                  <a16:creationId xmlns:a16="http://schemas.microsoft.com/office/drawing/2014/main" id="{542A0CAB-473C-F183-8560-6628702818A8}"/>
                </a:ext>
              </a:extLst>
            </p:cNvPr>
            <p:cNvGrpSpPr/>
            <p:nvPr/>
          </p:nvGrpSpPr>
          <p:grpSpPr>
            <a:xfrm>
              <a:off x="332105" y="28857"/>
              <a:ext cx="2082791" cy="2082791"/>
              <a:chOff x="0" y="0"/>
              <a:chExt cx="812800" cy="812800"/>
            </a:xfrm>
          </p:grpSpPr>
          <p:sp>
            <p:nvSpPr>
              <p:cNvPr id="19" name="Freeform 27">
                <a:extLst>
                  <a:ext uri="{FF2B5EF4-FFF2-40B4-BE49-F238E27FC236}">
                    <a16:creationId xmlns:a16="http://schemas.microsoft.com/office/drawing/2014/main" id="{7D9CDF32-6D50-4FD1-621B-E39D8B1AA1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9DD8D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solidFill>
                    <a:srgbClr val="9DDBE5"/>
                  </a:solidFill>
                </a:endParaRPr>
              </a:p>
            </p:txBody>
          </p:sp>
          <p:sp>
            <p:nvSpPr>
              <p:cNvPr id="20" name="TextBox 28">
                <a:extLst>
                  <a:ext uri="{FF2B5EF4-FFF2-40B4-BE49-F238E27FC236}">
                    <a16:creationId xmlns:a16="http://schemas.microsoft.com/office/drawing/2014/main" id="{383C6C31-E03B-D2DD-EA93-57F7732B6B0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2"/>
                  </a:lnSpc>
                </a:pPr>
                <a:endParaRPr/>
              </a:p>
            </p:txBody>
          </p:sp>
        </p:grpSp>
      </p:grpSp>
      <p:grpSp>
        <p:nvGrpSpPr>
          <p:cNvPr id="21" name="Group 29">
            <a:extLst>
              <a:ext uri="{FF2B5EF4-FFF2-40B4-BE49-F238E27FC236}">
                <a16:creationId xmlns:a16="http://schemas.microsoft.com/office/drawing/2014/main" id="{4448B1D6-6C24-7592-0B62-80005033BBE5}"/>
              </a:ext>
            </a:extLst>
          </p:cNvPr>
          <p:cNvGrpSpPr/>
          <p:nvPr/>
        </p:nvGrpSpPr>
        <p:grpSpPr>
          <a:xfrm>
            <a:off x="2999825" y="1826598"/>
            <a:ext cx="1472508" cy="1309970"/>
            <a:chOff x="0" y="0"/>
            <a:chExt cx="2448598" cy="2186387"/>
          </a:xfrm>
        </p:grpSpPr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CE1B6CBA-F411-EB6D-34A8-6EC9D4056E92}"/>
                </a:ext>
              </a:extLst>
            </p:cNvPr>
            <p:cNvSpPr/>
            <p:nvPr/>
          </p:nvSpPr>
          <p:spPr>
            <a:xfrm>
              <a:off x="0" y="0"/>
              <a:ext cx="2448598" cy="2186387"/>
            </a:xfrm>
            <a:custGeom>
              <a:avLst/>
              <a:gdLst/>
              <a:ahLst/>
              <a:cxnLst/>
              <a:rect l="l" t="t" r="r" b="b"/>
              <a:pathLst>
                <a:path w="2448598" h="2186387">
                  <a:moveTo>
                    <a:pt x="0" y="0"/>
                  </a:moveTo>
                  <a:lnTo>
                    <a:pt x="2448598" y="0"/>
                  </a:lnTo>
                  <a:lnTo>
                    <a:pt x="2448598" y="2186387"/>
                  </a:lnTo>
                  <a:lnTo>
                    <a:pt x="0" y="2186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0024" r="-108698" b="-55966"/>
              </a:stretch>
            </a:blipFill>
          </p:spPr>
          <p:txBody>
            <a:bodyPr/>
            <a:lstStyle/>
            <a:p>
              <a:endParaRPr lang="en-US">
                <a:solidFill>
                  <a:srgbClr val="9DDBE5"/>
                </a:solidFill>
              </a:endParaRPr>
            </a:p>
          </p:txBody>
        </p:sp>
        <p:grpSp>
          <p:nvGrpSpPr>
            <p:cNvPr id="23" name="Group 31">
              <a:extLst>
                <a:ext uri="{FF2B5EF4-FFF2-40B4-BE49-F238E27FC236}">
                  <a16:creationId xmlns:a16="http://schemas.microsoft.com/office/drawing/2014/main" id="{4691E987-CCE1-8A71-E853-087407E2E1FF}"/>
                </a:ext>
              </a:extLst>
            </p:cNvPr>
            <p:cNvGrpSpPr/>
            <p:nvPr/>
          </p:nvGrpSpPr>
          <p:grpSpPr>
            <a:xfrm>
              <a:off x="157503" y="28857"/>
              <a:ext cx="2082791" cy="2082791"/>
              <a:chOff x="0" y="0"/>
              <a:chExt cx="812800" cy="812800"/>
            </a:xfrm>
          </p:grpSpPr>
          <p:sp>
            <p:nvSpPr>
              <p:cNvPr id="24" name="Freeform 32">
                <a:extLst>
                  <a:ext uri="{FF2B5EF4-FFF2-40B4-BE49-F238E27FC236}">
                    <a16:creationId xmlns:a16="http://schemas.microsoft.com/office/drawing/2014/main" id="{0B910DDE-4E33-2C5D-9E4B-B2927B5054B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9DD8D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33">
                <a:extLst>
                  <a:ext uri="{FF2B5EF4-FFF2-40B4-BE49-F238E27FC236}">
                    <a16:creationId xmlns:a16="http://schemas.microsoft.com/office/drawing/2014/main" id="{C7C95721-AA04-7416-AB09-7170B87F6F4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2"/>
                  </a:lnSpc>
                </a:pPr>
                <a:endParaRPr/>
              </a:p>
            </p:txBody>
          </p:sp>
        </p:grpSp>
      </p:grpSp>
      <p:grpSp>
        <p:nvGrpSpPr>
          <p:cNvPr id="26" name="Group 34">
            <a:extLst>
              <a:ext uri="{FF2B5EF4-FFF2-40B4-BE49-F238E27FC236}">
                <a16:creationId xmlns:a16="http://schemas.microsoft.com/office/drawing/2014/main" id="{2B63581B-7C00-6966-7F8E-2F352BF1A738}"/>
              </a:ext>
            </a:extLst>
          </p:cNvPr>
          <p:cNvGrpSpPr/>
          <p:nvPr/>
        </p:nvGrpSpPr>
        <p:grpSpPr>
          <a:xfrm>
            <a:off x="5242585" y="1824040"/>
            <a:ext cx="1558795" cy="1307406"/>
            <a:chOff x="0" y="0"/>
            <a:chExt cx="2593975" cy="2182968"/>
          </a:xfrm>
        </p:grpSpPr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7044FC99-F922-A9AE-23CE-B840DEE6B989}"/>
                </a:ext>
              </a:extLst>
            </p:cNvPr>
            <p:cNvSpPr/>
            <p:nvPr/>
          </p:nvSpPr>
          <p:spPr>
            <a:xfrm>
              <a:off x="0" y="0"/>
              <a:ext cx="2593975" cy="2182968"/>
            </a:xfrm>
            <a:custGeom>
              <a:avLst/>
              <a:gdLst/>
              <a:ahLst/>
              <a:cxnLst/>
              <a:rect l="l" t="t" r="r" b="b"/>
              <a:pathLst>
                <a:path w="2593975" h="2182968">
                  <a:moveTo>
                    <a:pt x="0" y="0"/>
                  </a:moveTo>
                  <a:lnTo>
                    <a:pt x="2593975" y="0"/>
                  </a:lnTo>
                  <a:lnTo>
                    <a:pt x="2593975" y="2182968"/>
                  </a:lnTo>
                  <a:lnTo>
                    <a:pt x="0" y="218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99492" r="-1367" b="-56211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36">
              <a:extLst>
                <a:ext uri="{FF2B5EF4-FFF2-40B4-BE49-F238E27FC236}">
                  <a16:creationId xmlns:a16="http://schemas.microsoft.com/office/drawing/2014/main" id="{61696448-C6BF-A372-2A4D-039840BCCEF5}"/>
                </a:ext>
              </a:extLst>
            </p:cNvPr>
            <p:cNvGrpSpPr/>
            <p:nvPr/>
          </p:nvGrpSpPr>
          <p:grpSpPr>
            <a:xfrm>
              <a:off x="217492" y="24688"/>
              <a:ext cx="2082791" cy="2082791"/>
              <a:chOff x="0" y="0"/>
              <a:chExt cx="812800" cy="812800"/>
            </a:xfrm>
          </p:grpSpPr>
          <p:sp>
            <p:nvSpPr>
              <p:cNvPr id="29" name="Freeform 37">
                <a:extLst>
                  <a:ext uri="{FF2B5EF4-FFF2-40B4-BE49-F238E27FC236}">
                    <a16:creationId xmlns:a16="http://schemas.microsoft.com/office/drawing/2014/main" id="{37426BD4-64B1-173D-753F-BF2E0B8B7D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9DD8D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solidFill>
                    <a:srgbClr val="9DDBE5"/>
                  </a:solidFill>
                </a:endParaRPr>
              </a:p>
            </p:txBody>
          </p:sp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147D7C84-4744-3C78-258E-2ABFFF19885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2"/>
                  </a:lnSpc>
                </a:pPr>
                <a:endParaRPr/>
              </a:p>
            </p:txBody>
          </p:sp>
        </p:grpSp>
      </p:grpSp>
      <p:sp>
        <p:nvSpPr>
          <p:cNvPr id="31" name="TextBox 39">
            <a:extLst>
              <a:ext uri="{FF2B5EF4-FFF2-40B4-BE49-F238E27FC236}">
                <a16:creationId xmlns:a16="http://schemas.microsoft.com/office/drawing/2014/main" id="{7472AAE6-4B0C-8115-C180-F077F75EDD63}"/>
              </a:ext>
            </a:extLst>
          </p:cNvPr>
          <p:cNvSpPr txBox="1"/>
          <p:nvPr/>
        </p:nvSpPr>
        <p:spPr>
          <a:xfrm>
            <a:off x="2482444" y="3182907"/>
            <a:ext cx="2417693" cy="492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99" spc="1">
                <a:solidFill>
                  <a:srgbClr val="FFFFFF"/>
                </a:solidFill>
                <a:latin typeface="Aptos SemiBold" panose="020B0004020202020204" pitchFamily="34" charset="0"/>
              </a:rPr>
              <a:t>Dieter </a:t>
            </a:r>
            <a:r>
              <a:rPr lang="en-US" sz="1599" spc="1" err="1">
                <a:solidFill>
                  <a:srgbClr val="FFFFFF"/>
                </a:solidFill>
                <a:latin typeface="Aptos SemiBold" panose="020B0004020202020204" pitchFamily="34" charset="0"/>
              </a:rPr>
              <a:t>Manstein</a:t>
            </a:r>
            <a:r>
              <a:rPr lang="en-US" sz="1599" spc="1">
                <a:solidFill>
                  <a:srgbClr val="FFFFFF"/>
                </a:solidFill>
                <a:latin typeface="Aptos SemiBold" panose="020B0004020202020204" pitchFamily="34" charset="0"/>
              </a:rPr>
              <a:t>,</a:t>
            </a:r>
          </a:p>
          <a:p>
            <a:pPr algn="ctr"/>
            <a:r>
              <a:rPr lang="en-US" sz="1599" i="1" spc="1">
                <a:solidFill>
                  <a:srgbClr val="FFFFFF"/>
                </a:solidFill>
                <a:latin typeface="Aptos Light" panose="020B0004020202020204" pitchFamily="34" charset="0"/>
              </a:rPr>
              <a:t>MD, PhD</a:t>
            </a:r>
          </a:p>
        </p:txBody>
      </p:sp>
      <p:sp>
        <p:nvSpPr>
          <p:cNvPr id="32" name="TextBox 41">
            <a:extLst>
              <a:ext uri="{FF2B5EF4-FFF2-40B4-BE49-F238E27FC236}">
                <a16:creationId xmlns:a16="http://schemas.microsoft.com/office/drawing/2014/main" id="{BA3A8186-99F0-19CA-F81D-E05A0D273A65}"/>
              </a:ext>
            </a:extLst>
          </p:cNvPr>
          <p:cNvSpPr txBox="1"/>
          <p:nvPr/>
        </p:nvSpPr>
        <p:spPr>
          <a:xfrm>
            <a:off x="4781991" y="3167682"/>
            <a:ext cx="2434190" cy="492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99" spc="1">
                <a:solidFill>
                  <a:srgbClr val="FFFFFF"/>
                </a:solidFill>
                <a:latin typeface="Aptos SemiBold" panose="020B0004020202020204" pitchFamily="34" charset="0"/>
              </a:rPr>
              <a:t>Henry H.L. Chan,</a:t>
            </a:r>
          </a:p>
          <a:p>
            <a:pPr algn="ctr"/>
            <a:r>
              <a:rPr lang="en-US" sz="1599" i="1" spc="1">
                <a:solidFill>
                  <a:srgbClr val="FFFFFF"/>
                </a:solidFill>
                <a:latin typeface="Aptos Light" panose="020B0004020202020204" pitchFamily="34" charset="0"/>
              </a:rPr>
              <a:t>MD, PhD</a:t>
            </a:r>
          </a:p>
        </p:txBody>
      </p:sp>
      <p:pic>
        <p:nvPicPr>
          <p:cNvPr id="35" name="Picture 34" descr="A black and white sign with red text&#10;&#10;AI-generated content may be incorrect.">
            <a:extLst>
              <a:ext uri="{FF2B5EF4-FFF2-40B4-BE49-F238E27FC236}">
                <a16:creationId xmlns:a16="http://schemas.microsoft.com/office/drawing/2014/main" id="{D01F28B9-67EA-89A1-64CC-49E27D4C4A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4290" r="963" b="4272"/>
          <a:stretch/>
        </p:blipFill>
        <p:spPr>
          <a:xfrm>
            <a:off x="7741094" y="725054"/>
            <a:ext cx="1564719" cy="5462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7D7CE87-0E90-DBD8-9CCB-74B1E3220720}"/>
              </a:ext>
            </a:extLst>
          </p:cNvPr>
          <p:cNvSpPr txBox="1"/>
          <p:nvPr/>
        </p:nvSpPr>
        <p:spPr>
          <a:xfrm>
            <a:off x="524802" y="725424"/>
            <a:ext cx="6307579" cy="556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9"/>
              </a:lnSpc>
            </a:pPr>
            <a:r>
              <a:rPr lang="en-US" sz="4299" b="1" dirty="0">
                <a:solidFill>
                  <a:srgbClr val="FFFFFF"/>
                </a:solidFill>
                <a:latin typeface="Aptos ExtraBold" panose="020B0004020202020204" pitchFamily="34" charset="0"/>
                <a:sym typeface="Shapiro Pro Heavy"/>
              </a:rPr>
              <a:t>FOUNDED ON </a:t>
            </a:r>
            <a:r>
              <a:rPr lang="en-US" sz="4299" b="1" dirty="0">
                <a:solidFill>
                  <a:srgbClr val="9DDBE5"/>
                </a:solidFill>
                <a:latin typeface="Aptos ExtraBold" panose="020B0004020202020204" pitchFamily="34" charset="0"/>
                <a:sym typeface="Shapiro Pro Heavy"/>
              </a:rPr>
              <a:t>SCIENCE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255224FD-24C8-640C-78AC-CAA2A2237873}"/>
              </a:ext>
            </a:extLst>
          </p:cNvPr>
          <p:cNvSpPr txBox="1"/>
          <p:nvPr/>
        </p:nvSpPr>
        <p:spPr>
          <a:xfrm>
            <a:off x="7883863" y="6149794"/>
            <a:ext cx="354341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000" b="1" u="none" strike="noStrike" spc="2">
                <a:solidFill>
                  <a:srgbClr val="9DDBE5"/>
                </a:solidFill>
                <a:latin typeface="Aptos ExtraBold" panose="020B0004020202020204" pitchFamily="34" charset="0"/>
              </a:rPr>
              <a:t>&gt; 100 </a:t>
            </a:r>
            <a:r>
              <a:rPr lang="en-US" sz="1400" u="none" strike="noStrike" spc="2">
                <a:solidFill>
                  <a:srgbClr val="FFFFFF"/>
                </a:solidFill>
                <a:latin typeface="Aptos SemiBold" panose="020B0004020202020204" pitchFamily="34" charset="0"/>
              </a:rPr>
              <a:t>ISSUED PATENTS</a:t>
            </a:r>
            <a:endParaRPr lang="en-US" sz="1200" u="none" strike="noStrike" spc="2">
              <a:solidFill>
                <a:srgbClr val="FFFFFF"/>
              </a:solidFill>
              <a:latin typeface="Aptos SemiBold" panose="020B0004020202020204" pitchFamily="34" charset="0"/>
            </a:endParaRPr>
          </a:p>
        </p:txBody>
      </p:sp>
      <p:pic>
        <p:nvPicPr>
          <p:cNvPr id="38" name="Picture 3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A4BC680-7CB7-9869-7C93-15ED42D2A5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1" t="29738" r="10276" b="32435"/>
          <a:stretch/>
        </p:blipFill>
        <p:spPr>
          <a:xfrm>
            <a:off x="9576167" y="703587"/>
            <a:ext cx="2209047" cy="56773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0C9186D-581A-1B6B-B163-FA5D4A6A6CF8}"/>
              </a:ext>
            </a:extLst>
          </p:cNvPr>
          <p:cNvSpPr/>
          <p:nvPr/>
        </p:nvSpPr>
        <p:spPr>
          <a:xfrm>
            <a:off x="549929" y="3897093"/>
            <a:ext cx="6501316" cy="2330157"/>
          </a:xfrm>
          <a:prstGeom prst="rect">
            <a:avLst/>
          </a:prstGeom>
          <a:noFill/>
          <a:ln w="6350">
            <a:solidFill>
              <a:srgbClr val="9DDB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A close-up of a document&#10;&#10;AI-generated content may be incorrect.">
            <a:extLst>
              <a:ext uri="{FF2B5EF4-FFF2-40B4-BE49-F238E27FC236}">
                <a16:creationId xmlns:a16="http://schemas.microsoft.com/office/drawing/2014/main" id="{89C2A89B-D106-944E-7195-300A276540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53" y="3827819"/>
            <a:ext cx="1741303" cy="2207820"/>
          </a:xfrm>
          <a:prstGeom prst="rect">
            <a:avLst/>
          </a:prstGeom>
        </p:spPr>
      </p:pic>
      <p:pic>
        <p:nvPicPr>
          <p:cNvPr id="42" name="Picture 41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FA6F123A-E1CB-F893-FEE9-B74E3428FC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094" y="1525476"/>
            <a:ext cx="1745022" cy="2207820"/>
          </a:xfrm>
          <a:prstGeom prst="rect">
            <a:avLst/>
          </a:prstGeom>
        </p:spPr>
      </p:pic>
      <p:pic>
        <p:nvPicPr>
          <p:cNvPr id="44" name="Picture 43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11969312-5B78-6897-8543-8B589115FC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67" y="3813965"/>
            <a:ext cx="1757687" cy="2221674"/>
          </a:xfrm>
          <a:prstGeom prst="rect">
            <a:avLst/>
          </a:prstGeom>
        </p:spPr>
      </p:pic>
      <p:pic>
        <p:nvPicPr>
          <p:cNvPr id="46" name="Picture 45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4F6D29D2-A290-F099-3D3D-FD52CE492DE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67" y="1525476"/>
            <a:ext cx="1762431" cy="22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47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D78CCC2E-309E-39C5-7F24-A7955D4A18C5}"/>
              </a:ext>
            </a:extLst>
          </p:cNvPr>
          <p:cNvSpPr/>
          <p:nvPr/>
        </p:nvSpPr>
        <p:spPr>
          <a:xfrm>
            <a:off x="1842041" y="1"/>
            <a:ext cx="3000400" cy="604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8DFEA91-1746-36D1-081E-28CA6D120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9" r="49434"/>
          <a:stretch/>
        </p:blipFill>
        <p:spPr>
          <a:xfrm>
            <a:off x="8838132" y="7128912"/>
            <a:ext cx="1673550" cy="3747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BE5343C-C89C-063D-A9E3-AF28C7F54A7F}"/>
              </a:ext>
            </a:extLst>
          </p:cNvPr>
          <p:cNvSpPr txBox="1"/>
          <p:nvPr/>
        </p:nvSpPr>
        <p:spPr>
          <a:xfrm>
            <a:off x="6452237" y="2257873"/>
            <a:ext cx="4489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Four-step treatment using a combination of controlled cooling and targeted topicals to fight </a:t>
            </a:r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</a:rPr>
              <a:t>premature aging caused by inflammation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D6A9C2-EE57-C055-1C16-926901040EFA}"/>
              </a:ext>
            </a:extLst>
          </p:cNvPr>
          <p:cNvSpPr txBox="1"/>
          <p:nvPr/>
        </p:nvSpPr>
        <p:spPr>
          <a:xfrm>
            <a:off x="6452237" y="4337464"/>
            <a:ext cx="4341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A 10-minute extended cooling treatment that will have you feeling relaxed, calmed, and refreshed. Great as an add-on to other treatments to calm the skin.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04940-EC31-C95D-C887-DFA3F49F57C6}"/>
              </a:ext>
            </a:extLst>
          </p:cNvPr>
          <p:cNvCxnSpPr>
            <a:cxnSpLocks/>
          </p:cNvCxnSpPr>
          <p:nvPr/>
        </p:nvCxnSpPr>
        <p:spPr>
          <a:xfrm flipH="1" flipV="1">
            <a:off x="3275741" y="3850896"/>
            <a:ext cx="8059026" cy="20410"/>
          </a:xfrm>
          <a:prstGeom prst="line">
            <a:avLst/>
          </a:prstGeom>
          <a:ln w="19050">
            <a:solidFill>
              <a:srgbClr val="B9D2D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9B26AE-F15F-96ED-5BEF-8D3E0FB892D7}"/>
              </a:ext>
            </a:extLst>
          </p:cNvPr>
          <p:cNvSpPr/>
          <p:nvPr/>
        </p:nvSpPr>
        <p:spPr>
          <a:xfrm>
            <a:off x="3572920" y="2966153"/>
            <a:ext cx="2227159" cy="395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 defTabSz="914400"/>
            <a:r>
              <a:rPr lang="en-US" sz="1600" b="1" dirty="0">
                <a:solidFill>
                  <a:srgbClr val="041E42"/>
                </a:solidFill>
                <a:latin typeface="Aptos" panose="020B0004020202020204" pitchFamily="34" charset="0"/>
              </a:rPr>
              <a:t>30-Minute Treatment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797A91-97D8-64B9-1FAC-96680BB419EA}"/>
              </a:ext>
            </a:extLst>
          </p:cNvPr>
          <p:cNvSpPr txBox="1"/>
          <p:nvPr/>
        </p:nvSpPr>
        <p:spPr>
          <a:xfrm>
            <a:off x="3048858" y="2366267"/>
            <a:ext cx="3669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A1DDE4"/>
                </a:solidFill>
                <a:latin typeface="Aptos" panose="020B0004020202020204" pitchFamily="34" charset="0"/>
              </a:rPr>
              <a:t>GLACIAL® GLOSS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E6E646-FCFF-C36F-7F7A-078B59504B0C}"/>
              </a:ext>
            </a:extLst>
          </p:cNvPr>
          <p:cNvSpPr txBox="1"/>
          <p:nvPr/>
        </p:nvSpPr>
        <p:spPr>
          <a:xfrm>
            <a:off x="3048858" y="4324753"/>
            <a:ext cx="3472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A1DDE4"/>
                </a:solidFill>
                <a:latin typeface="Aptos" panose="020B0004020202020204" pitchFamily="34" charset="0"/>
              </a:rPr>
              <a:t>GLACIAL® GLIDE</a:t>
            </a:r>
            <a:endParaRPr lang="en-US" sz="3200"/>
          </a:p>
        </p:txBody>
      </p:sp>
      <p:sp>
        <p:nvSpPr>
          <p:cNvPr id="2" name="TextBox 35">
            <a:extLst>
              <a:ext uri="{FF2B5EF4-FFF2-40B4-BE49-F238E27FC236}">
                <a16:creationId xmlns:a16="http://schemas.microsoft.com/office/drawing/2014/main" id="{78E8B8D8-CB63-E9B0-1A2D-CFB9D833F862}"/>
              </a:ext>
            </a:extLst>
          </p:cNvPr>
          <p:cNvSpPr txBox="1"/>
          <p:nvPr/>
        </p:nvSpPr>
        <p:spPr>
          <a:xfrm>
            <a:off x="558800" y="695094"/>
            <a:ext cx="7377542" cy="556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79"/>
              </a:lnSpc>
            </a:pPr>
            <a:r>
              <a:rPr lang="en-US" sz="4299" b="1">
                <a:solidFill>
                  <a:srgbClr val="FFFFFF"/>
                </a:solidFill>
                <a:latin typeface="Aptos ExtraBold" panose="020B0004020202020204" pitchFamily="34" charset="0"/>
                <a:ea typeface="Shapiro Pro Heavy"/>
                <a:cs typeface="Shapiro Pro Heavy"/>
                <a:sym typeface="Shapiro Pro Heavy"/>
              </a:rPr>
              <a:t>TWO TREATMENT </a:t>
            </a:r>
            <a:r>
              <a:rPr lang="en-US" sz="4299" b="1">
                <a:solidFill>
                  <a:srgbClr val="9ED9E1"/>
                </a:solidFill>
                <a:latin typeface="Aptos ExtraBold" panose="020B0004020202020204" pitchFamily="34" charset="0"/>
                <a:ea typeface="Shapiro Pro Heavy"/>
                <a:cs typeface="Shapiro Pro Heavy"/>
                <a:sym typeface="Shapiro Pro Heavy"/>
              </a:rPr>
              <a:t>OPTIONS</a:t>
            </a: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899FE36E-93AA-AF50-E94E-FC482A5F2F6D}"/>
              </a:ext>
            </a:extLst>
          </p:cNvPr>
          <p:cNvSpPr/>
          <p:nvPr/>
        </p:nvSpPr>
        <p:spPr>
          <a:xfrm>
            <a:off x="3572920" y="4944552"/>
            <a:ext cx="2227159" cy="395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 defTabSz="914400"/>
            <a:r>
              <a:rPr lang="en-US" sz="1600" b="1" dirty="0">
                <a:solidFill>
                  <a:srgbClr val="041E42"/>
                </a:solidFill>
                <a:latin typeface="Aptos" panose="020B0004020202020204" pitchFamily="34" charset="0"/>
              </a:rPr>
              <a:t>10-Minute Treatment</a:t>
            </a:r>
          </a:p>
        </p:txBody>
      </p:sp>
      <p:pic>
        <p:nvPicPr>
          <p:cNvPr id="5" name="Picture 4" descr="A device with a screen on it&#10;&#10;AI-generated content may be incorrect.">
            <a:extLst>
              <a:ext uri="{FF2B5EF4-FFF2-40B4-BE49-F238E27FC236}">
                <a16:creationId xmlns:a16="http://schemas.microsoft.com/office/drawing/2014/main" id="{9B61824E-D94D-0F77-CC4A-CB6791FF9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7" r="28561"/>
          <a:stretch>
            <a:fillRect/>
          </a:stretch>
        </p:blipFill>
        <p:spPr>
          <a:xfrm>
            <a:off x="196162" y="2082520"/>
            <a:ext cx="2651694" cy="357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32563172-5286-C585-66DE-6A990E3AF6E2}"/>
              </a:ext>
            </a:extLst>
          </p:cNvPr>
          <p:cNvSpPr>
            <a:spLocks/>
          </p:cNvSpPr>
          <p:nvPr/>
        </p:nvSpPr>
        <p:spPr>
          <a:xfrm>
            <a:off x="597796" y="2409890"/>
            <a:ext cx="10792179" cy="3048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0BE904-3044-7319-A27C-F70CB48B61C5}"/>
              </a:ext>
            </a:extLst>
          </p:cNvPr>
          <p:cNvSpPr/>
          <p:nvPr/>
        </p:nvSpPr>
        <p:spPr>
          <a:xfrm>
            <a:off x="597796" y="2014793"/>
            <a:ext cx="10792179" cy="375452"/>
          </a:xfrm>
          <a:custGeom>
            <a:avLst/>
            <a:gdLst/>
            <a:ahLst/>
            <a:cxnLst/>
            <a:rect l="l" t="t" r="r" b="b"/>
            <a:pathLst>
              <a:path w="2383134" h="209358">
                <a:moveTo>
                  <a:pt x="0" y="0"/>
                </a:moveTo>
                <a:lnTo>
                  <a:pt x="2383134" y="0"/>
                </a:lnTo>
                <a:lnTo>
                  <a:pt x="2383134" y="209358"/>
                </a:lnTo>
                <a:lnTo>
                  <a:pt x="0" y="209358"/>
                </a:lnTo>
                <a:close/>
              </a:path>
            </a:pathLst>
          </a:custGeom>
          <a:solidFill>
            <a:srgbClr val="9DDBE5"/>
          </a:solidFill>
        </p:spPr>
        <p:txBody>
          <a:bodyPr/>
          <a:lstStyle/>
          <a:p>
            <a:endParaRPr lang="en-US" b="1"/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4669EA86-D0E1-ED42-EE19-28C931727507}"/>
              </a:ext>
            </a:extLst>
          </p:cNvPr>
          <p:cNvSpPr txBox="1"/>
          <p:nvPr/>
        </p:nvSpPr>
        <p:spPr>
          <a:xfrm>
            <a:off x="597806" y="1778163"/>
            <a:ext cx="5561943" cy="31851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353"/>
              </a:lnSpc>
            </a:pPr>
            <a:endParaRPr b="1"/>
          </a:p>
        </p:txBody>
      </p:sp>
      <p:sp>
        <p:nvSpPr>
          <p:cNvPr id="5" name="AutoShape 15">
            <a:extLst>
              <a:ext uri="{FF2B5EF4-FFF2-40B4-BE49-F238E27FC236}">
                <a16:creationId xmlns:a16="http://schemas.microsoft.com/office/drawing/2014/main" id="{D98B5C96-0F3A-710E-2AAF-C4358409A2F0}"/>
              </a:ext>
            </a:extLst>
          </p:cNvPr>
          <p:cNvSpPr/>
          <p:nvPr/>
        </p:nvSpPr>
        <p:spPr>
          <a:xfrm>
            <a:off x="3926871" y="1154314"/>
            <a:ext cx="0" cy="4293177"/>
          </a:xfrm>
          <a:prstGeom prst="line">
            <a:avLst/>
          </a:prstGeom>
          <a:ln w="6350" cap="flat">
            <a:solidFill>
              <a:srgbClr val="090F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b="1"/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84DBC4BE-2681-47D3-BE78-50BE147C4C55}"/>
              </a:ext>
            </a:extLst>
          </p:cNvPr>
          <p:cNvSpPr/>
          <p:nvPr/>
        </p:nvSpPr>
        <p:spPr>
          <a:xfrm>
            <a:off x="2276418" y="4089792"/>
            <a:ext cx="308117" cy="311565"/>
          </a:xfrm>
          <a:custGeom>
            <a:avLst/>
            <a:gdLst/>
            <a:ahLst/>
            <a:cxnLst/>
            <a:rect l="l" t="t" r="r" b="b"/>
            <a:pathLst>
              <a:path w="334173" h="334173">
                <a:moveTo>
                  <a:pt x="0" y="0"/>
                </a:moveTo>
                <a:lnTo>
                  <a:pt x="334173" y="0"/>
                </a:lnTo>
                <a:lnTo>
                  <a:pt x="334173" y="334174"/>
                </a:lnTo>
                <a:lnTo>
                  <a:pt x="0" y="334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/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AD861B0E-F13E-A4F4-0293-46703ED44524}"/>
              </a:ext>
            </a:extLst>
          </p:cNvPr>
          <p:cNvSpPr txBox="1"/>
          <p:nvPr/>
        </p:nvSpPr>
        <p:spPr>
          <a:xfrm>
            <a:off x="2772241" y="4058552"/>
            <a:ext cx="78880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b="1">
                <a:solidFill>
                  <a:srgbClr val="0D1147"/>
                </a:solidFill>
                <a:latin typeface="Aptos ExtraBold" panose="020B0004020202020204" pitchFamily="34" charset="0"/>
              </a:rPr>
              <a:t>4-steps</a:t>
            </a:r>
          </a:p>
          <a:p>
            <a:pPr>
              <a:spcBef>
                <a:spcPct val="0"/>
              </a:spcBef>
            </a:pPr>
            <a:r>
              <a:rPr lang="en-US" sz="1200" b="1">
                <a:solidFill>
                  <a:srgbClr val="0D1147"/>
                </a:solidFill>
                <a:latin typeface="Aptos ExtraBold" panose="020B0004020202020204" pitchFamily="34" charset="0"/>
              </a:rPr>
              <a:t>30 min</a:t>
            </a:r>
          </a:p>
        </p:txBody>
      </p:sp>
      <p:sp>
        <p:nvSpPr>
          <p:cNvPr id="8" name="TextBox 31">
            <a:extLst>
              <a:ext uri="{FF2B5EF4-FFF2-40B4-BE49-F238E27FC236}">
                <a16:creationId xmlns:a16="http://schemas.microsoft.com/office/drawing/2014/main" id="{D330FEE9-B78B-D8A1-E01C-6F4E7C14971F}"/>
              </a:ext>
            </a:extLst>
          </p:cNvPr>
          <p:cNvSpPr txBox="1"/>
          <p:nvPr/>
        </p:nvSpPr>
        <p:spPr>
          <a:xfrm>
            <a:off x="618874" y="2075908"/>
            <a:ext cx="9579345" cy="256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52"/>
              </a:lnSpc>
            </a:pPr>
            <a:r>
              <a:rPr lang="en-US" sz="1600">
                <a:solidFill>
                  <a:srgbClr val="081F41"/>
                </a:solidFill>
                <a:latin typeface="Shapiro Pro Heavy"/>
              </a:rPr>
              <a:t>         </a:t>
            </a:r>
            <a:r>
              <a:rPr lang="en-US" sz="1600">
                <a:solidFill>
                  <a:srgbClr val="081F41"/>
                </a:solidFill>
                <a:latin typeface="Aptos ExtraBold" panose="020B0004020202020204" pitchFamily="34" charset="0"/>
              </a:rPr>
              <a:t>MODE </a:t>
            </a:r>
            <a:r>
              <a:rPr lang="en-US" sz="1600">
                <a:solidFill>
                  <a:srgbClr val="081F41"/>
                </a:solidFill>
                <a:latin typeface="Shapiro Pro Heavy"/>
              </a:rPr>
              <a:t>                   </a:t>
            </a:r>
            <a:r>
              <a:rPr lang="en-US" sz="1600">
                <a:solidFill>
                  <a:srgbClr val="081F41"/>
                </a:solidFill>
                <a:latin typeface="Aptos ExtraBold" panose="020B0004020202020204" pitchFamily="34" charset="0"/>
              </a:rPr>
              <a:t>TREATMENT</a:t>
            </a:r>
            <a:r>
              <a:rPr lang="en-US" sz="1600">
                <a:solidFill>
                  <a:srgbClr val="081F41"/>
                </a:solidFill>
                <a:latin typeface="Shapiro Pro Heavy"/>
              </a:rPr>
              <a:t>                                                                                       </a:t>
            </a:r>
            <a:r>
              <a:rPr lang="en-US" sz="1600">
                <a:solidFill>
                  <a:srgbClr val="081F41"/>
                </a:solidFill>
                <a:latin typeface="Aptos ExtraBold" panose="020B0004020202020204" pitchFamily="34" charset="0"/>
              </a:rPr>
              <a:t>CONSUMABLES</a:t>
            </a:r>
            <a:r>
              <a:rPr lang="en-US" sz="1600">
                <a:solidFill>
                  <a:srgbClr val="081F41"/>
                </a:solidFill>
                <a:latin typeface="Shapiro Pro Heavy"/>
              </a:rPr>
              <a:t>                       </a:t>
            </a:r>
          </a:p>
        </p:txBody>
      </p:sp>
      <p:grpSp>
        <p:nvGrpSpPr>
          <p:cNvPr id="9" name="Group 34">
            <a:extLst>
              <a:ext uri="{FF2B5EF4-FFF2-40B4-BE49-F238E27FC236}">
                <a16:creationId xmlns:a16="http://schemas.microsoft.com/office/drawing/2014/main" id="{6CA39454-CF16-4214-5B27-B83BC3A5966B}"/>
              </a:ext>
            </a:extLst>
          </p:cNvPr>
          <p:cNvGrpSpPr/>
          <p:nvPr/>
        </p:nvGrpSpPr>
        <p:grpSpPr>
          <a:xfrm>
            <a:off x="708746" y="3293489"/>
            <a:ext cx="1084005" cy="1591693"/>
            <a:chOff x="42849" y="688823"/>
            <a:chExt cx="1567567" cy="2276262"/>
          </a:xfrm>
        </p:grpSpPr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DAAFC4C6-4443-DF01-141A-306E9780B524}"/>
                </a:ext>
              </a:extLst>
            </p:cNvPr>
            <p:cNvSpPr txBox="1"/>
            <p:nvPr/>
          </p:nvSpPr>
          <p:spPr>
            <a:xfrm>
              <a:off x="42849" y="2295968"/>
              <a:ext cx="1567567" cy="6691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800" dirty="0">
                  <a:solidFill>
                    <a:srgbClr val="0D1147"/>
                  </a:solidFill>
                  <a:latin typeface="Aptos" panose="020B0004020202020204" pitchFamily="34" charset="0"/>
                </a:rPr>
                <a:t>GLACIAL</a:t>
              </a:r>
              <a:r>
                <a:rPr lang="en-US" sz="1800" baseline="30000" dirty="0">
                  <a:solidFill>
                    <a:srgbClr val="0D1147"/>
                  </a:solidFill>
                  <a:latin typeface="Aptos" panose="020B0004020202020204" pitchFamily="34" charset="0"/>
                </a:rPr>
                <a:t>®</a:t>
              </a:r>
            </a:p>
            <a:p>
              <a:pPr algn="ctr">
                <a:lnSpc>
                  <a:spcPts val="1800"/>
                </a:lnSpc>
              </a:pPr>
              <a:r>
                <a:rPr lang="en-US" sz="1800" b="1" dirty="0">
                  <a:solidFill>
                    <a:srgbClr val="0D1147"/>
                  </a:solidFill>
                  <a:latin typeface="Aptos ExtraBold" panose="020B0004020202020204" pitchFamily="34" charset="0"/>
                </a:rPr>
                <a:t>GLOSS</a:t>
              </a:r>
            </a:p>
          </p:txBody>
        </p:sp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id="{FBF17596-E2D0-92C7-7571-8066D158792E}"/>
                </a:ext>
              </a:extLst>
            </p:cNvPr>
            <p:cNvSpPr txBox="1"/>
            <p:nvPr/>
          </p:nvSpPr>
          <p:spPr>
            <a:xfrm>
              <a:off x="1211629" y="688823"/>
              <a:ext cx="207290" cy="285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endParaRPr lang="en-US" sz="1021" b="1">
                <a:solidFill>
                  <a:srgbClr val="0D1147"/>
                </a:solidFill>
                <a:latin typeface="Shapiro Pro Thin"/>
              </a:endParaRPr>
            </a:p>
          </p:txBody>
        </p:sp>
      </p:grpSp>
      <p:grpSp>
        <p:nvGrpSpPr>
          <p:cNvPr id="10" name="Group 37">
            <a:extLst>
              <a:ext uri="{FF2B5EF4-FFF2-40B4-BE49-F238E27FC236}">
                <a16:creationId xmlns:a16="http://schemas.microsoft.com/office/drawing/2014/main" id="{E7328E48-1A9A-1663-3169-277BC3378966}"/>
              </a:ext>
            </a:extLst>
          </p:cNvPr>
          <p:cNvGrpSpPr/>
          <p:nvPr/>
        </p:nvGrpSpPr>
        <p:grpSpPr>
          <a:xfrm>
            <a:off x="732720" y="2929455"/>
            <a:ext cx="1022277" cy="2254462"/>
            <a:chOff x="21386" y="-1229641"/>
            <a:chExt cx="1478303" cy="3224075"/>
          </a:xfrm>
        </p:grpSpPr>
        <p:sp>
          <p:nvSpPr>
            <p:cNvPr id="14" name="TextBox 38">
              <a:extLst>
                <a:ext uri="{FF2B5EF4-FFF2-40B4-BE49-F238E27FC236}">
                  <a16:creationId xmlns:a16="http://schemas.microsoft.com/office/drawing/2014/main" id="{2FCD8193-25CA-F91A-BB92-C9DDD56390E8}"/>
                </a:ext>
              </a:extLst>
            </p:cNvPr>
            <p:cNvSpPr txBox="1"/>
            <p:nvPr/>
          </p:nvSpPr>
          <p:spPr>
            <a:xfrm>
              <a:off x="21386" y="-1229641"/>
              <a:ext cx="1478303" cy="669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800" u="none" strike="noStrike" dirty="0">
                  <a:solidFill>
                    <a:srgbClr val="0D1147"/>
                  </a:solidFill>
                  <a:latin typeface="Aptos" panose="020B0004020202020204" pitchFamily="34" charset="0"/>
                </a:rPr>
                <a:t>GLACIAL</a:t>
              </a:r>
              <a:r>
                <a:rPr lang="en-US" sz="1800" u="none" strike="noStrike" baseline="30000" dirty="0">
                  <a:solidFill>
                    <a:srgbClr val="0D1147"/>
                  </a:solidFill>
                  <a:latin typeface="Aptos" panose="020B0004020202020204" pitchFamily="34" charset="0"/>
                </a:rPr>
                <a:t>®</a:t>
              </a:r>
            </a:p>
            <a:p>
              <a:pPr marL="0" lvl="0" indent="0" algn="ctr">
                <a:lnSpc>
                  <a:spcPts val="1800"/>
                </a:lnSpc>
                <a:spcBef>
                  <a:spcPct val="0"/>
                </a:spcBef>
              </a:pPr>
              <a:r>
                <a:rPr lang="en-US" sz="1800" b="1" u="none" strike="noStrike" dirty="0">
                  <a:solidFill>
                    <a:srgbClr val="0D1147"/>
                  </a:solidFill>
                  <a:latin typeface="Aptos ExtraBold" panose="020B0004020202020204" pitchFamily="34" charset="0"/>
                </a:rPr>
                <a:t>GLIDE</a:t>
              </a:r>
            </a:p>
          </p:txBody>
        </p:sp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F6C0550E-B702-5B5C-853E-923600D182A4}"/>
                </a:ext>
              </a:extLst>
            </p:cNvPr>
            <p:cNvSpPr txBox="1"/>
            <p:nvPr/>
          </p:nvSpPr>
          <p:spPr>
            <a:xfrm>
              <a:off x="1226029" y="1708796"/>
              <a:ext cx="207290" cy="285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endParaRPr lang="en-US" sz="1021" b="1">
                <a:solidFill>
                  <a:srgbClr val="0D1147"/>
                </a:solidFill>
                <a:latin typeface="Shapiro Pro Thin"/>
              </a:endParaRPr>
            </a:p>
          </p:txBody>
        </p:sp>
      </p:grpSp>
      <p:sp>
        <p:nvSpPr>
          <p:cNvPr id="11" name="Freeform 19">
            <a:extLst>
              <a:ext uri="{FF2B5EF4-FFF2-40B4-BE49-F238E27FC236}">
                <a16:creationId xmlns:a16="http://schemas.microsoft.com/office/drawing/2014/main" id="{09A44A12-145A-4D19-08B4-F233D011A93C}"/>
              </a:ext>
            </a:extLst>
          </p:cNvPr>
          <p:cNvSpPr/>
          <p:nvPr/>
        </p:nvSpPr>
        <p:spPr>
          <a:xfrm>
            <a:off x="2276418" y="2706159"/>
            <a:ext cx="308117" cy="311565"/>
          </a:xfrm>
          <a:custGeom>
            <a:avLst/>
            <a:gdLst/>
            <a:ahLst/>
            <a:cxnLst/>
            <a:rect l="l" t="t" r="r" b="b"/>
            <a:pathLst>
              <a:path w="334173" h="334173">
                <a:moveTo>
                  <a:pt x="0" y="0"/>
                </a:moveTo>
                <a:lnTo>
                  <a:pt x="334173" y="0"/>
                </a:lnTo>
                <a:lnTo>
                  <a:pt x="334173" y="334174"/>
                </a:lnTo>
                <a:lnTo>
                  <a:pt x="0" y="334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/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B2E27B80-9054-DB80-4192-C27907358DC2}"/>
              </a:ext>
            </a:extLst>
          </p:cNvPr>
          <p:cNvSpPr txBox="1"/>
          <p:nvPr/>
        </p:nvSpPr>
        <p:spPr>
          <a:xfrm>
            <a:off x="2772241" y="2649827"/>
            <a:ext cx="153424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>
                <a:solidFill>
                  <a:srgbClr val="0D1147"/>
                </a:solidFill>
                <a:latin typeface="Aptos ExtraBold" panose="020B0004020202020204" pitchFamily="34" charset="0"/>
              </a:rPr>
              <a:t>1-step</a:t>
            </a:r>
          </a:p>
          <a:p>
            <a:r>
              <a:rPr lang="en-US" sz="1200" b="1">
                <a:solidFill>
                  <a:srgbClr val="0D1147"/>
                </a:solidFill>
                <a:latin typeface="Aptos ExtraBold" panose="020B0004020202020204" pitchFamily="34" charset="0"/>
              </a:rPr>
              <a:t>10 min</a:t>
            </a:r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id="{DBBA0F44-9092-F282-9158-7B1C24EDFAC1}"/>
              </a:ext>
            </a:extLst>
          </p:cNvPr>
          <p:cNvSpPr/>
          <p:nvPr/>
        </p:nvSpPr>
        <p:spPr>
          <a:xfrm>
            <a:off x="1876402" y="1154314"/>
            <a:ext cx="0" cy="4293177"/>
          </a:xfrm>
          <a:prstGeom prst="line">
            <a:avLst/>
          </a:prstGeom>
          <a:ln w="6350" cap="flat">
            <a:solidFill>
              <a:srgbClr val="090F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b="1"/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A872DA13-A3CB-1069-F295-F3492200F7B3}"/>
              </a:ext>
            </a:extLst>
          </p:cNvPr>
          <p:cNvSpPr txBox="1"/>
          <p:nvPr/>
        </p:nvSpPr>
        <p:spPr>
          <a:xfrm>
            <a:off x="533400" y="737332"/>
            <a:ext cx="11375474" cy="556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179"/>
              </a:lnSpc>
              <a:spcBef>
                <a:spcPct val="0"/>
              </a:spcBef>
            </a:pPr>
            <a:r>
              <a:rPr lang="en-US" sz="4299" u="none" strike="noStrike">
                <a:solidFill>
                  <a:srgbClr val="9DDBE5"/>
                </a:solidFill>
                <a:latin typeface="Aptos ExtraBold" panose="020B0004020202020204" pitchFamily="34" charset="0"/>
              </a:rPr>
              <a:t>TREATMENT </a:t>
            </a:r>
            <a:r>
              <a:rPr lang="en-US" sz="4299">
                <a:solidFill>
                  <a:schemeClr val="bg1"/>
                </a:solidFill>
                <a:latin typeface="Aptos ExtraBold" panose="020B0004020202020204" pitchFamily="34" charset="0"/>
              </a:rPr>
              <a:t>EXPERIENCE</a:t>
            </a:r>
            <a:endParaRPr lang="en-US" sz="4299" u="none" strike="noStrike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624218C7-06E9-B478-A1F2-74F31DE3E079}"/>
              </a:ext>
            </a:extLst>
          </p:cNvPr>
          <p:cNvSpPr txBox="1"/>
          <p:nvPr/>
        </p:nvSpPr>
        <p:spPr>
          <a:xfrm>
            <a:off x="2759333" y="3207240"/>
            <a:ext cx="142882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0">
              <a:spcBef>
                <a:spcPct val="0"/>
              </a:spcBef>
            </a:pPr>
            <a:r>
              <a:rPr lang="en-US" sz="1200" b="1">
                <a:solidFill>
                  <a:srgbClr val="0D1147"/>
                </a:solidFill>
                <a:latin typeface="Aptos ExtraBold" panose="020B0004020202020204" pitchFamily="34" charset="0"/>
              </a:rPr>
              <a:t>Average price</a:t>
            </a:r>
          </a:p>
          <a:p>
            <a:pPr lvl="0" indent="0">
              <a:spcBef>
                <a:spcPct val="0"/>
              </a:spcBef>
            </a:pPr>
            <a:r>
              <a:rPr lang="en-US" sz="1200" b="1">
                <a:solidFill>
                  <a:srgbClr val="0D1147"/>
                </a:solidFill>
                <a:latin typeface="Aptos ExtraBold" panose="020B0004020202020204" pitchFamily="34" charset="0"/>
              </a:rPr>
              <a:t>$149 </a:t>
            </a:r>
          </a:p>
          <a:p>
            <a:pPr marL="0" lvl="0" indent="0" algn="l">
              <a:spcBef>
                <a:spcPct val="0"/>
              </a:spcBef>
            </a:pPr>
            <a:endParaRPr lang="en-US" sz="1200" u="none" strike="noStrike">
              <a:solidFill>
                <a:srgbClr val="0D1147"/>
              </a:solidFill>
              <a:latin typeface="Shapiro Pro Bold"/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CD013ED5-4061-7C62-72D4-1A872586B538}"/>
              </a:ext>
            </a:extLst>
          </p:cNvPr>
          <p:cNvSpPr/>
          <p:nvPr/>
        </p:nvSpPr>
        <p:spPr>
          <a:xfrm>
            <a:off x="2283982" y="3245842"/>
            <a:ext cx="291910" cy="323904"/>
          </a:xfrm>
          <a:custGeom>
            <a:avLst/>
            <a:gdLst/>
            <a:ahLst/>
            <a:cxnLst/>
            <a:rect l="l" t="t" r="r" b="b"/>
            <a:pathLst>
              <a:path w="518579" h="565980">
                <a:moveTo>
                  <a:pt x="0" y="0"/>
                </a:moveTo>
                <a:lnTo>
                  <a:pt x="518580" y="0"/>
                </a:lnTo>
                <a:lnTo>
                  <a:pt x="518580" y="565980"/>
                </a:lnTo>
                <a:lnTo>
                  <a:pt x="0" y="565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1A0B786E-62AF-F62F-C1CE-6A78EB073537}"/>
              </a:ext>
            </a:extLst>
          </p:cNvPr>
          <p:cNvSpPr txBox="1"/>
          <p:nvPr/>
        </p:nvSpPr>
        <p:spPr>
          <a:xfrm>
            <a:off x="2733541" y="4723694"/>
            <a:ext cx="142439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0">
              <a:spcBef>
                <a:spcPct val="0"/>
              </a:spcBef>
            </a:pPr>
            <a:r>
              <a:rPr lang="en-US" sz="1200" b="1">
                <a:solidFill>
                  <a:srgbClr val="0D1147"/>
                </a:solidFill>
                <a:latin typeface="Aptos ExtraBold" panose="020B0004020202020204" pitchFamily="34" charset="0"/>
              </a:rPr>
              <a:t>Average price</a:t>
            </a:r>
          </a:p>
          <a:p>
            <a:pPr lvl="0" indent="0">
              <a:spcBef>
                <a:spcPct val="0"/>
              </a:spcBef>
            </a:pPr>
            <a:r>
              <a:rPr lang="en-US" sz="1200" b="1">
                <a:solidFill>
                  <a:srgbClr val="0D1147"/>
                </a:solidFill>
                <a:latin typeface="Aptos ExtraBold" panose="020B0004020202020204" pitchFamily="34" charset="0"/>
              </a:rPr>
              <a:t>$300-500 </a:t>
            </a:r>
          </a:p>
          <a:p>
            <a:pPr marL="0" lvl="0" indent="0" algn="l">
              <a:spcBef>
                <a:spcPct val="0"/>
              </a:spcBef>
            </a:pPr>
            <a:endParaRPr lang="en-US" sz="1200" u="none" strike="noStrike">
              <a:solidFill>
                <a:srgbClr val="0D1147"/>
              </a:solidFill>
              <a:latin typeface="Shapiro Pro Bold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3AA5FE0-9C95-866A-B254-77D6AFE64A6D}"/>
              </a:ext>
            </a:extLst>
          </p:cNvPr>
          <p:cNvSpPr/>
          <p:nvPr/>
        </p:nvSpPr>
        <p:spPr>
          <a:xfrm>
            <a:off x="2267530" y="4710396"/>
            <a:ext cx="291910" cy="323904"/>
          </a:xfrm>
          <a:custGeom>
            <a:avLst/>
            <a:gdLst/>
            <a:ahLst/>
            <a:cxnLst/>
            <a:rect l="l" t="t" r="r" b="b"/>
            <a:pathLst>
              <a:path w="518579" h="565980">
                <a:moveTo>
                  <a:pt x="0" y="0"/>
                </a:moveTo>
                <a:lnTo>
                  <a:pt x="518580" y="0"/>
                </a:lnTo>
                <a:lnTo>
                  <a:pt x="518580" y="565980"/>
                </a:lnTo>
                <a:lnTo>
                  <a:pt x="0" y="565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D3750A32-4212-5214-75B2-8B333C6760D2}"/>
              </a:ext>
            </a:extLst>
          </p:cNvPr>
          <p:cNvSpPr/>
          <p:nvPr/>
        </p:nvSpPr>
        <p:spPr>
          <a:xfrm>
            <a:off x="4633909" y="3915538"/>
            <a:ext cx="545222" cy="357373"/>
          </a:xfrm>
          <a:custGeom>
            <a:avLst/>
            <a:gdLst/>
            <a:ahLst/>
            <a:cxnLst/>
            <a:rect l="l" t="t" r="r" b="b"/>
            <a:pathLst>
              <a:path w="1133475" h="742950">
                <a:moveTo>
                  <a:pt x="0" y="0"/>
                </a:moveTo>
                <a:lnTo>
                  <a:pt x="1133475" y="0"/>
                </a:lnTo>
                <a:lnTo>
                  <a:pt x="1133475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2BA75504-D346-2599-F325-B51A30F2D572}"/>
              </a:ext>
            </a:extLst>
          </p:cNvPr>
          <p:cNvSpPr/>
          <p:nvPr/>
        </p:nvSpPr>
        <p:spPr>
          <a:xfrm>
            <a:off x="5970262" y="3908329"/>
            <a:ext cx="553375" cy="360895"/>
          </a:xfrm>
          <a:custGeom>
            <a:avLst/>
            <a:gdLst/>
            <a:ahLst/>
            <a:cxnLst/>
            <a:rect l="l" t="t" r="r" b="b"/>
            <a:pathLst>
              <a:path w="1095375" h="714375">
                <a:moveTo>
                  <a:pt x="0" y="0"/>
                </a:moveTo>
                <a:lnTo>
                  <a:pt x="1095375" y="0"/>
                </a:lnTo>
                <a:lnTo>
                  <a:pt x="1095375" y="714375"/>
                </a:lnTo>
                <a:lnTo>
                  <a:pt x="0" y="7143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EE0D48C0-1F30-226A-26E2-B81ECF011F1A}"/>
              </a:ext>
            </a:extLst>
          </p:cNvPr>
          <p:cNvSpPr/>
          <p:nvPr/>
        </p:nvSpPr>
        <p:spPr>
          <a:xfrm>
            <a:off x="7284807" y="2486293"/>
            <a:ext cx="648656" cy="1020769"/>
          </a:xfrm>
          <a:custGeom>
            <a:avLst/>
            <a:gdLst/>
            <a:ahLst/>
            <a:cxnLst/>
            <a:rect l="l" t="t" r="r" b="b"/>
            <a:pathLst>
              <a:path w="1354459" h="2131468">
                <a:moveTo>
                  <a:pt x="0" y="0"/>
                </a:moveTo>
                <a:lnTo>
                  <a:pt x="1354459" y="0"/>
                </a:lnTo>
                <a:lnTo>
                  <a:pt x="1354459" y="2131468"/>
                </a:lnTo>
                <a:lnTo>
                  <a:pt x="0" y="213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3C25BF11-805C-4FC9-875A-B1DC4182E4E0}"/>
              </a:ext>
            </a:extLst>
          </p:cNvPr>
          <p:cNvSpPr/>
          <p:nvPr/>
        </p:nvSpPr>
        <p:spPr>
          <a:xfrm>
            <a:off x="7323859" y="3940901"/>
            <a:ext cx="655251" cy="1031147"/>
          </a:xfrm>
          <a:custGeom>
            <a:avLst/>
            <a:gdLst/>
            <a:ahLst/>
            <a:cxnLst/>
            <a:rect l="l" t="t" r="r" b="b"/>
            <a:pathLst>
              <a:path w="1354459" h="2131468">
                <a:moveTo>
                  <a:pt x="0" y="0"/>
                </a:moveTo>
                <a:lnTo>
                  <a:pt x="1354459" y="0"/>
                </a:lnTo>
                <a:lnTo>
                  <a:pt x="1354459" y="2131468"/>
                </a:lnTo>
                <a:lnTo>
                  <a:pt x="0" y="21314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8">
            <a:extLst>
              <a:ext uri="{FF2B5EF4-FFF2-40B4-BE49-F238E27FC236}">
                <a16:creationId xmlns:a16="http://schemas.microsoft.com/office/drawing/2014/main" id="{5327505F-E525-1AEB-F406-BEDDDF945088}"/>
              </a:ext>
            </a:extLst>
          </p:cNvPr>
          <p:cNvSpPr/>
          <p:nvPr/>
        </p:nvSpPr>
        <p:spPr>
          <a:xfrm>
            <a:off x="4641883" y="2809635"/>
            <a:ext cx="516993" cy="338869"/>
          </a:xfrm>
          <a:custGeom>
            <a:avLst/>
            <a:gdLst/>
            <a:ahLst/>
            <a:cxnLst/>
            <a:rect l="l" t="t" r="r" b="b"/>
            <a:pathLst>
              <a:path w="1133475" h="742950">
                <a:moveTo>
                  <a:pt x="0" y="0"/>
                </a:moveTo>
                <a:lnTo>
                  <a:pt x="1133475" y="0"/>
                </a:lnTo>
                <a:lnTo>
                  <a:pt x="1133475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57E15830-21DE-3994-7E40-A31753EB0AE3}"/>
              </a:ext>
            </a:extLst>
          </p:cNvPr>
          <p:cNvSpPr txBox="1"/>
          <p:nvPr/>
        </p:nvSpPr>
        <p:spPr>
          <a:xfrm>
            <a:off x="4497383" y="3310713"/>
            <a:ext cx="831008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-14">
                <a:solidFill>
                  <a:srgbClr val="090F44"/>
                </a:solidFill>
                <a:latin typeface="Aptos ExtraBold" panose="020B0004020202020204" pitchFamily="34" charset="0"/>
              </a:rPr>
              <a:t>SMOOTH TIP</a:t>
            </a:r>
          </a:p>
        </p:txBody>
      </p:sp>
      <p:sp>
        <p:nvSpPr>
          <p:cNvPr id="36" name="TextBox 27">
            <a:extLst>
              <a:ext uri="{FF2B5EF4-FFF2-40B4-BE49-F238E27FC236}">
                <a16:creationId xmlns:a16="http://schemas.microsoft.com/office/drawing/2014/main" id="{F8103D79-87C3-6E94-13F0-7C2B37E1025D}"/>
              </a:ext>
            </a:extLst>
          </p:cNvPr>
          <p:cNvSpPr txBox="1"/>
          <p:nvPr/>
        </p:nvSpPr>
        <p:spPr>
          <a:xfrm>
            <a:off x="5759139" y="4389146"/>
            <a:ext cx="989158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-14">
                <a:solidFill>
                  <a:srgbClr val="090F44"/>
                </a:solidFill>
                <a:latin typeface="Aptos ExtraBold" panose="020B0004020202020204" pitchFamily="34" charset="0"/>
              </a:rPr>
              <a:t>TEXTURED TIP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595CA566-7A73-B29C-2A68-478F001C5070}"/>
              </a:ext>
            </a:extLst>
          </p:cNvPr>
          <p:cNvSpPr txBox="1"/>
          <p:nvPr/>
        </p:nvSpPr>
        <p:spPr>
          <a:xfrm>
            <a:off x="4473233" y="4401357"/>
            <a:ext cx="846327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-14">
                <a:solidFill>
                  <a:srgbClr val="090F44"/>
                </a:solidFill>
                <a:latin typeface="Aptos ExtraBold" panose="020B0004020202020204" pitchFamily="34" charset="0"/>
              </a:rPr>
              <a:t>SMOOTH TIP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:a16="http://schemas.microsoft.com/office/drawing/2014/main" id="{DD3EC105-60DF-071D-B168-4531C7E4443E}"/>
              </a:ext>
            </a:extLst>
          </p:cNvPr>
          <p:cNvSpPr txBox="1"/>
          <p:nvPr/>
        </p:nvSpPr>
        <p:spPr>
          <a:xfrm>
            <a:off x="6924915" y="5042764"/>
            <a:ext cx="1558273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-14">
                <a:solidFill>
                  <a:srgbClr val="090F44"/>
                </a:solidFill>
                <a:latin typeface="Aptos ExtraBold" panose="020B0004020202020204" pitchFamily="34" charset="0"/>
              </a:rPr>
              <a:t>40x TREATMENT CARD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188B653D-2C0C-E8A6-B47C-473AB6B42314}"/>
              </a:ext>
            </a:extLst>
          </p:cNvPr>
          <p:cNvSpPr txBox="1"/>
          <p:nvPr/>
        </p:nvSpPr>
        <p:spPr>
          <a:xfrm>
            <a:off x="6855167" y="3560525"/>
            <a:ext cx="1435628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-14">
                <a:solidFill>
                  <a:srgbClr val="090F44"/>
                </a:solidFill>
                <a:latin typeface="Aptos ExtraBold" panose="020B0004020202020204" pitchFamily="34" charset="0"/>
              </a:rPr>
              <a:t>40x TREATMENT CARD</a:t>
            </a:r>
          </a:p>
        </p:txBody>
      </p:sp>
      <p:sp>
        <p:nvSpPr>
          <p:cNvPr id="40" name="Freeform 7">
            <a:extLst>
              <a:ext uri="{FF2B5EF4-FFF2-40B4-BE49-F238E27FC236}">
                <a16:creationId xmlns:a16="http://schemas.microsoft.com/office/drawing/2014/main" id="{597EC0B9-B9EB-A375-E67E-62B4FE3991EF}"/>
              </a:ext>
            </a:extLst>
          </p:cNvPr>
          <p:cNvSpPr/>
          <p:nvPr/>
        </p:nvSpPr>
        <p:spPr>
          <a:xfrm>
            <a:off x="5750513" y="2808586"/>
            <a:ext cx="1014129" cy="457128"/>
          </a:xfrm>
          <a:custGeom>
            <a:avLst/>
            <a:gdLst/>
            <a:ahLst/>
            <a:cxnLst/>
            <a:rect l="l" t="t" r="r" b="b"/>
            <a:pathLst>
              <a:path w="1895475" h="838200">
                <a:moveTo>
                  <a:pt x="0" y="0"/>
                </a:moveTo>
                <a:lnTo>
                  <a:pt x="1895475" y="0"/>
                </a:lnTo>
                <a:lnTo>
                  <a:pt x="1895475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EF8150CF-DE95-C4F7-AE65-E49500759679}"/>
              </a:ext>
            </a:extLst>
          </p:cNvPr>
          <p:cNvSpPr txBox="1"/>
          <p:nvPr/>
        </p:nvSpPr>
        <p:spPr>
          <a:xfrm>
            <a:off x="5835345" y="3348343"/>
            <a:ext cx="831008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-14">
                <a:solidFill>
                  <a:srgbClr val="090F44"/>
                </a:solidFill>
                <a:latin typeface="Aptos ExtraBold" panose="020B0004020202020204" pitchFamily="34" charset="0"/>
              </a:rPr>
              <a:t>BODY TIP</a:t>
            </a:r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041F30AF-70B4-713B-4DB6-A9D40C69014A}"/>
              </a:ext>
            </a:extLst>
          </p:cNvPr>
          <p:cNvSpPr/>
          <p:nvPr/>
        </p:nvSpPr>
        <p:spPr>
          <a:xfrm>
            <a:off x="5834665" y="4649460"/>
            <a:ext cx="837621" cy="377566"/>
          </a:xfrm>
          <a:custGeom>
            <a:avLst/>
            <a:gdLst/>
            <a:ahLst/>
            <a:cxnLst/>
            <a:rect l="l" t="t" r="r" b="b"/>
            <a:pathLst>
              <a:path w="1895475" h="838200">
                <a:moveTo>
                  <a:pt x="0" y="0"/>
                </a:moveTo>
                <a:lnTo>
                  <a:pt x="1895475" y="0"/>
                </a:lnTo>
                <a:lnTo>
                  <a:pt x="1895475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3" name="TextBox 17">
            <a:extLst>
              <a:ext uri="{FF2B5EF4-FFF2-40B4-BE49-F238E27FC236}">
                <a16:creationId xmlns:a16="http://schemas.microsoft.com/office/drawing/2014/main" id="{C3D35BAF-CB5C-69A2-4B5C-E5EB46DA69A3}"/>
              </a:ext>
            </a:extLst>
          </p:cNvPr>
          <p:cNvSpPr txBox="1"/>
          <p:nvPr/>
        </p:nvSpPr>
        <p:spPr>
          <a:xfrm>
            <a:off x="5797581" y="5129801"/>
            <a:ext cx="877308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-14">
                <a:solidFill>
                  <a:srgbClr val="090F44"/>
                </a:solidFill>
                <a:latin typeface="Aptos ExtraBold" panose="020B0004020202020204" pitchFamily="34" charset="0"/>
              </a:rPr>
              <a:t>BODY</a:t>
            </a:r>
            <a:r>
              <a:rPr lang="en-US" sz="1100" spc="-14">
                <a:solidFill>
                  <a:srgbClr val="090F44"/>
                </a:solidFill>
                <a:latin typeface="Montserrat Bold"/>
              </a:rPr>
              <a:t> TIP</a:t>
            </a:r>
          </a:p>
        </p:txBody>
      </p:sp>
      <p:pic>
        <p:nvPicPr>
          <p:cNvPr id="49" name="Picture 48" descr="A group of blue bottles with white caps&#10;&#10;Description automatically generated">
            <a:extLst>
              <a:ext uri="{FF2B5EF4-FFF2-40B4-BE49-F238E27FC236}">
                <a16:creationId xmlns:a16="http://schemas.microsoft.com/office/drawing/2014/main" id="{C0423427-7A3D-BB02-FB53-3EDD48F4C1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43"/>
          <a:stretch/>
        </p:blipFill>
        <p:spPr>
          <a:xfrm>
            <a:off x="8543809" y="3948187"/>
            <a:ext cx="1348803" cy="1570236"/>
          </a:xfrm>
          <a:prstGeom prst="rect">
            <a:avLst/>
          </a:prstGeom>
        </p:spPr>
      </p:pic>
      <p:pic>
        <p:nvPicPr>
          <p:cNvPr id="50" name="Picture 49" descr="A group of blue bottles with white caps&#10;&#10;Description automatically generated">
            <a:extLst>
              <a:ext uri="{FF2B5EF4-FFF2-40B4-BE49-F238E27FC236}">
                <a16:creationId xmlns:a16="http://schemas.microsoft.com/office/drawing/2014/main" id="{27E32890-9AC7-B1E7-76A2-AF8B0A6C32C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5" t="14694" r="26388" b="15501"/>
          <a:stretch/>
        </p:blipFill>
        <p:spPr>
          <a:xfrm>
            <a:off x="9148702" y="2415816"/>
            <a:ext cx="397507" cy="1321387"/>
          </a:xfrm>
          <a:prstGeom prst="rect">
            <a:avLst/>
          </a:prstGeom>
        </p:spPr>
      </p:pic>
      <p:pic>
        <p:nvPicPr>
          <p:cNvPr id="51" name="Picture 50" descr="A group of blue bottles with white caps&#10;&#10;Description automatically generated">
            <a:extLst>
              <a:ext uri="{FF2B5EF4-FFF2-40B4-BE49-F238E27FC236}">
                <a16:creationId xmlns:a16="http://schemas.microsoft.com/office/drawing/2014/main" id="{6E25CDCF-5783-9DEF-F682-F3441338CB8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6"/>
          <a:stretch/>
        </p:blipFill>
        <p:spPr>
          <a:xfrm>
            <a:off x="8945056" y="3632179"/>
            <a:ext cx="993042" cy="1570236"/>
          </a:xfrm>
          <a:prstGeom prst="rect">
            <a:avLst/>
          </a:prstGeom>
        </p:spPr>
      </p:pic>
      <p:sp>
        <p:nvSpPr>
          <p:cNvPr id="53" name="TextBox 27">
            <a:extLst>
              <a:ext uri="{FF2B5EF4-FFF2-40B4-BE49-F238E27FC236}">
                <a16:creationId xmlns:a16="http://schemas.microsoft.com/office/drawing/2014/main" id="{AF5E6E5C-7E35-1F30-79C2-570D470A2A49}"/>
              </a:ext>
            </a:extLst>
          </p:cNvPr>
          <p:cNvSpPr txBox="1"/>
          <p:nvPr/>
        </p:nvSpPr>
        <p:spPr>
          <a:xfrm>
            <a:off x="9925553" y="3012006"/>
            <a:ext cx="1351301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-14" dirty="0">
                <a:solidFill>
                  <a:srgbClr val="090F44"/>
                </a:solidFill>
                <a:latin typeface="Aptos ExtraBold" panose="020B0004020202020204" pitchFamily="34" charset="0"/>
              </a:rPr>
              <a:t>GLACIAL® SKIN MASK</a:t>
            </a:r>
          </a:p>
        </p:txBody>
      </p:sp>
      <p:sp>
        <p:nvSpPr>
          <p:cNvPr id="54" name="TextBox 27">
            <a:extLst>
              <a:ext uri="{FF2B5EF4-FFF2-40B4-BE49-F238E27FC236}">
                <a16:creationId xmlns:a16="http://schemas.microsoft.com/office/drawing/2014/main" id="{61BF8DBC-9EE5-A304-1FA2-1158685DDE23}"/>
              </a:ext>
            </a:extLst>
          </p:cNvPr>
          <p:cNvSpPr txBox="1"/>
          <p:nvPr/>
        </p:nvSpPr>
        <p:spPr>
          <a:xfrm>
            <a:off x="10023744" y="4318488"/>
            <a:ext cx="113723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-14" dirty="0">
                <a:solidFill>
                  <a:srgbClr val="090F44"/>
                </a:solidFill>
                <a:latin typeface="Aptos ExtraBold" panose="020B0004020202020204" pitchFamily="34" charset="0"/>
              </a:rPr>
              <a:t>GLACIAL® SKIN HYDRO GEL, PEEL, MIST, MASK &amp; MOISTURIZER</a:t>
            </a:r>
          </a:p>
        </p:txBody>
      </p:sp>
      <p:sp>
        <p:nvSpPr>
          <p:cNvPr id="59" name="AutoShape 15">
            <a:extLst>
              <a:ext uri="{FF2B5EF4-FFF2-40B4-BE49-F238E27FC236}">
                <a16:creationId xmlns:a16="http://schemas.microsoft.com/office/drawing/2014/main" id="{3A14890E-005B-BBE2-3DE5-76547EF4A852}"/>
              </a:ext>
            </a:extLst>
          </p:cNvPr>
          <p:cNvSpPr/>
          <p:nvPr/>
        </p:nvSpPr>
        <p:spPr>
          <a:xfrm flipH="1" flipV="1">
            <a:off x="585078" y="3781183"/>
            <a:ext cx="10792179" cy="0"/>
          </a:xfrm>
          <a:prstGeom prst="line">
            <a:avLst/>
          </a:prstGeom>
          <a:ln w="6350" cap="flat">
            <a:solidFill>
              <a:srgbClr val="090F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4050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57F6BF7-21F8-8FEB-C012-14B0AAA6D319}"/>
              </a:ext>
            </a:extLst>
          </p:cNvPr>
          <p:cNvSpPr txBox="1">
            <a:spLocks/>
          </p:cNvSpPr>
          <p:nvPr/>
        </p:nvSpPr>
        <p:spPr>
          <a:xfrm>
            <a:off x="1519518" y="4856523"/>
            <a:ext cx="3332017" cy="676228"/>
          </a:xfrm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 defTabSz="609539">
              <a:lnSpc>
                <a:spcPts val="2000"/>
              </a:lnSpc>
              <a:spcBef>
                <a:spcPct val="0"/>
              </a:spcBef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Aptos" panose="020B0004020202020204" pitchFamily="34" charset="0"/>
              </a:rPr>
              <a:t>HEAT EXTRACTION</a:t>
            </a:r>
          </a:p>
          <a:p>
            <a:pPr marL="0" lvl="2" indent="0" algn="ctr" defTabSz="609539">
              <a:lnSpc>
                <a:spcPts val="2000"/>
              </a:lnSpc>
              <a:spcBef>
                <a:spcPct val="0"/>
              </a:spcBef>
              <a:buNone/>
              <a:defRPr/>
            </a:pPr>
            <a:r>
              <a:rPr lang="en-US" sz="1600" i="1">
                <a:solidFill>
                  <a:schemeClr val="bg1"/>
                </a:solidFill>
                <a:latin typeface="Aptos Light" panose="020B0004020202020204" pitchFamily="34" charset="0"/>
              </a:rPr>
              <a:t>IS THE MOST IMPORTANT</a:t>
            </a:r>
          </a:p>
          <a:p>
            <a:pPr marL="457200" lvl="2" indent="-285750">
              <a:spcBef>
                <a:spcPct val="0"/>
              </a:spcBef>
              <a:defRPr/>
            </a:pPr>
            <a:endParaRPr lang="en-US" sz="1800" spc="-12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00505000000020004" pitchFamily="2" charset="77"/>
              <a:cs typeface="Times New Roman" panose="02020603050405020304" pitchFamily="18" charset="0"/>
            </a:endParaRPr>
          </a:p>
          <a:p>
            <a:endParaRPr lang="en-US" sz="36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buFont typeface="Arial" pitchFamily="34" charset="0"/>
              <a:buChar char="•"/>
            </a:pP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F7F2706E-8787-0DD8-7D07-8FBBA35B0ED6}"/>
              </a:ext>
            </a:extLst>
          </p:cNvPr>
          <p:cNvSpPr txBox="1"/>
          <p:nvPr/>
        </p:nvSpPr>
        <p:spPr>
          <a:xfrm>
            <a:off x="555702" y="781986"/>
            <a:ext cx="11636298" cy="1050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000"/>
              </a:lnSpc>
              <a:spcBef>
                <a:spcPct val="0"/>
              </a:spcBef>
            </a:pPr>
            <a:r>
              <a:rPr lang="en-US" sz="4299" u="none" strike="noStrike" dirty="0">
                <a:solidFill>
                  <a:schemeClr val="bg1"/>
                </a:solidFill>
                <a:latin typeface="Aptos ExtraBold" panose="020B0004020202020204" pitchFamily="34" charset="0"/>
              </a:rPr>
              <a:t>JUST LIKE HEAT MODALITIES,</a:t>
            </a:r>
          </a:p>
          <a:p>
            <a:pPr marL="0" lvl="0" indent="0">
              <a:lnSpc>
                <a:spcPts val="4000"/>
              </a:lnSpc>
              <a:spcBef>
                <a:spcPct val="0"/>
              </a:spcBef>
            </a:pPr>
            <a:r>
              <a:rPr lang="en-US" sz="4299" dirty="0">
                <a:solidFill>
                  <a:srgbClr val="9DDBE5"/>
                </a:solidFill>
                <a:latin typeface="Aptos ExtraBold" panose="020B0004020202020204" pitchFamily="34" charset="0"/>
              </a:rPr>
              <a:t>N</a:t>
            </a:r>
            <a:r>
              <a:rPr lang="en-US" sz="4299" u="none" strike="noStrike" dirty="0">
                <a:solidFill>
                  <a:srgbClr val="9DDBE5"/>
                </a:solidFill>
                <a:latin typeface="Aptos ExtraBold" panose="020B0004020202020204" pitchFamily="34" charset="0"/>
              </a:rPr>
              <a:t>OT ALL COLD TREATMENTS ARE EQUAL</a:t>
            </a:r>
          </a:p>
        </p:txBody>
      </p:sp>
      <p:pic>
        <p:nvPicPr>
          <p:cNvPr id="4" name="Picture 3" descr="A thermometer and arrows&#10;&#10;AI-generated content may be incorrect.">
            <a:extLst>
              <a:ext uri="{FF2B5EF4-FFF2-40B4-BE49-F238E27FC236}">
                <a16:creationId xmlns:a16="http://schemas.microsoft.com/office/drawing/2014/main" id="{FC69B904-45D5-A7C7-0696-247465298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54"/>
          <a:stretch/>
        </p:blipFill>
        <p:spPr>
          <a:xfrm>
            <a:off x="2600305" y="3302878"/>
            <a:ext cx="1170442" cy="1448050"/>
          </a:xfrm>
          <a:prstGeom prst="rect">
            <a:avLst/>
          </a:prstGeom>
        </p:spPr>
      </p:pic>
      <p:sp>
        <p:nvSpPr>
          <p:cNvPr id="5" name="TextBox 35">
            <a:extLst>
              <a:ext uri="{FF2B5EF4-FFF2-40B4-BE49-F238E27FC236}">
                <a16:creationId xmlns:a16="http://schemas.microsoft.com/office/drawing/2014/main" id="{D0745867-22AE-1881-AA6F-DE72FC7A22E0}"/>
              </a:ext>
            </a:extLst>
          </p:cNvPr>
          <p:cNvSpPr txBox="1"/>
          <p:nvPr/>
        </p:nvSpPr>
        <p:spPr>
          <a:xfrm>
            <a:off x="533400" y="1830033"/>
            <a:ext cx="10898248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04"/>
              </a:lnSpc>
              <a:spcBef>
                <a:spcPct val="0"/>
              </a:spcBef>
            </a:pPr>
            <a:r>
              <a:rPr lang="en-US" spc="-18">
                <a:solidFill>
                  <a:srgbClr val="FFFFFF"/>
                </a:solidFill>
                <a:latin typeface="Aptos" panose="020B0004020202020204" pitchFamily="34" charset="0"/>
              </a:rPr>
              <a:t>What </a:t>
            </a:r>
            <a:r>
              <a:rPr lang="en-US" u="none" strike="noStrike" spc="-18">
                <a:solidFill>
                  <a:srgbClr val="FFFFFF"/>
                </a:solidFill>
                <a:latin typeface="Aptos" panose="020B0004020202020204" pitchFamily="34" charset="0"/>
              </a:rPr>
              <a:t>makes the difference?</a:t>
            </a:r>
          </a:p>
        </p:txBody>
      </p:sp>
      <p:pic>
        <p:nvPicPr>
          <p:cNvPr id="6" name="Picture 5" descr="A thermometer and arrows&#10;&#10;AI-generated content may be incorrect.">
            <a:extLst>
              <a:ext uri="{FF2B5EF4-FFF2-40B4-BE49-F238E27FC236}">
                <a16:creationId xmlns:a16="http://schemas.microsoft.com/office/drawing/2014/main" id="{F6BA1264-A0B9-C561-E099-D7F9D21B9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38423"/>
          <a:stretch/>
        </p:blipFill>
        <p:spPr>
          <a:xfrm>
            <a:off x="5344939" y="3156568"/>
            <a:ext cx="1419554" cy="1448050"/>
          </a:xfrm>
          <a:prstGeom prst="rect">
            <a:avLst/>
          </a:prstGeom>
        </p:spPr>
      </p:pic>
      <p:pic>
        <p:nvPicPr>
          <p:cNvPr id="7" name="Picture 6" descr="A thermometer and arrows&#10;&#10;AI-generated content may be incorrect.">
            <a:extLst>
              <a:ext uri="{FF2B5EF4-FFF2-40B4-BE49-F238E27FC236}">
                <a16:creationId xmlns:a16="http://schemas.microsoft.com/office/drawing/2014/main" id="{D34CB1A9-E373-A579-FC29-88B60BB8E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/>
          <a:stretch/>
        </p:blipFill>
        <p:spPr>
          <a:xfrm>
            <a:off x="7943309" y="3216528"/>
            <a:ext cx="1537854" cy="1448050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A9AC7B8-7339-2E7F-4931-C348EB5343F4}"/>
              </a:ext>
            </a:extLst>
          </p:cNvPr>
          <p:cNvSpPr txBox="1">
            <a:spLocks/>
          </p:cNvSpPr>
          <p:nvPr/>
        </p:nvSpPr>
        <p:spPr>
          <a:xfrm>
            <a:off x="4429991" y="4862940"/>
            <a:ext cx="3332017" cy="676228"/>
          </a:xfrm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 defTabSz="609539">
              <a:lnSpc>
                <a:spcPts val="2000"/>
              </a:lnSpc>
              <a:spcBef>
                <a:spcPct val="0"/>
              </a:spcBef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Aptos" panose="020B0004020202020204" pitchFamily="34" charset="0"/>
              </a:rPr>
              <a:t>TEMPERATURE</a:t>
            </a:r>
          </a:p>
          <a:p>
            <a:pPr marL="0" lvl="2" indent="0" algn="ctr" defTabSz="609539">
              <a:lnSpc>
                <a:spcPts val="2000"/>
              </a:lnSpc>
              <a:spcBef>
                <a:spcPct val="0"/>
              </a:spcBef>
              <a:buNone/>
              <a:defRPr/>
            </a:pPr>
            <a:r>
              <a:rPr lang="en-US" sz="1600" i="1">
                <a:solidFill>
                  <a:schemeClr val="bg1"/>
                </a:solidFill>
                <a:latin typeface="Aptos Light" panose="020B0004020202020204" pitchFamily="34" charset="0"/>
              </a:rPr>
              <a:t>CONTROL</a:t>
            </a:r>
          </a:p>
          <a:p>
            <a:pPr marL="457200" lvl="2" indent="-285750">
              <a:spcBef>
                <a:spcPct val="0"/>
              </a:spcBef>
              <a:defRPr/>
            </a:pPr>
            <a:endParaRPr lang="en-US" sz="1800" spc="-12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36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buFont typeface="Arial" pitchFamily="34" charset="0"/>
              <a:buChar char="•"/>
            </a:pP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7D0CA6F-BF4C-FFEC-EF66-7BE3C2C96A28}"/>
              </a:ext>
            </a:extLst>
          </p:cNvPr>
          <p:cNvSpPr txBox="1">
            <a:spLocks/>
          </p:cNvSpPr>
          <p:nvPr/>
        </p:nvSpPr>
        <p:spPr>
          <a:xfrm>
            <a:off x="7121178" y="4862940"/>
            <a:ext cx="3332017" cy="676228"/>
          </a:xfrm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 defTabSz="609539">
              <a:lnSpc>
                <a:spcPts val="2000"/>
              </a:lnSpc>
              <a:spcBef>
                <a:spcPct val="0"/>
              </a:spcBef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Aptos" panose="020B0004020202020204" pitchFamily="34" charset="0"/>
              </a:rPr>
              <a:t>TIME</a:t>
            </a:r>
          </a:p>
          <a:p>
            <a:pPr marL="0" lvl="2" indent="0" algn="ctr" defTabSz="609539">
              <a:lnSpc>
                <a:spcPts val="2000"/>
              </a:lnSpc>
              <a:spcBef>
                <a:spcPct val="0"/>
              </a:spcBef>
              <a:buNone/>
              <a:defRPr/>
            </a:pPr>
            <a:r>
              <a:rPr lang="en-US" sz="1600" i="1">
                <a:solidFill>
                  <a:schemeClr val="bg1"/>
                </a:solidFill>
                <a:latin typeface="Aptos Light" panose="020B0004020202020204" pitchFamily="34" charset="0"/>
              </a:rPr>
              <a:t>ACCURACY</a:t>
            </a:r>
          </a:p>
          <a:p>
            <a:pPr marL="457200" lvl="2" indent="-285750">
              <a:spcBef>
                <a:spcPct val="0"/>
              </a:spcBef>
              <a:defRPr/>
            </a:pPr>
            <a:endParaRPr lang="en-US" sz="1800" spc="-12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00505000000020004" pitchFamily="2" charset="77"/>
              <a:cs typeface="Times New Roman" panose="02020603050405020304" pitchFamily="18" charset="0"/>
            </a:endParaRPr>
          </a:p>
          <a:p>
            <a:endParaRPr lang="en-US" sz="36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buFont typeface="Arial" pitchFamily="34" charset="0"/>
              <a:buChar char="•"/>
            </a:pP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771B62C9-3382-E79D-9BE3-ECC55A1497CE}"/>
              </a:ext>
            </a:extLst>
          </p:cNvPr>
          <p:cNvSpPr/>
          <p:nvPr/>
        </p:nvSpPr>
        <p:spPr>
          <a:xfrm>
            <a:off x="4259765" y="3893169"/>
            <a:ext cx="591769" cy="15490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E8999713-BDE6-EE37-498D-7416F4D666B0}"/>
              </a:ext>
            </a:extLst>
          </p:cNvPr>
          <p:cNvSpPr/>
          <p:nvPr/>
        </p:nvSpPr>
        <p:spPr>
          <a:xfrm rot="5400000">
            <a:off x="7099629" y="4011129"/>
            <a:ext cx="591769" cy="15490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7CC3A785-BCE3-1CCF-5B93-CFED26DF8FCD}"/>
              </a:ext>
            </a:extLst>
          </p:cNvPr>
          <p:cNvSpPr/>
          <p:nvPr/>
        </p:nvSpPr>
        <p:spPr>
          <a:xfrm>
            <a:off x="7099630" y="4011129"/>
            <a:ext cx="591769" cy="15490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82913AAA-2A40-FDC9-77A6-3083C03669F5}"/>
              </a:ext>
            </a:extLst>
          </p:cNvPr>
          <p:cNvSpPr/>
          <p:nvPr/>
        </p:nvSpPr>
        <p:spPr>
          <a:xfrm>
            <a:off x="4259764" y="4162024"/>
            <a:ext cx="591769" cy="15490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15364867"/>
      </p:ext>
    </p:extLst>
  </p:cSld>
  <p:clrMapOvr>
    <a:masterClrMapping/>
  </p:clrMapOvr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8abb9c-2360-4046-9862-0e9612c8d342">
      <Terms xmlns="http://schemas.microsoft.com/office/infopath/2007/PartnerControls"/>
    </lcf76f155ced4ddcb4097134ff3c332f>
    <TaxCatchAll xmlns="927714df-a389-46b2-b559-1c63e9476f7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8222731029240B82EB13AF81B05CD" ma:contentTypeVersion="14" ma:contentTypeDescription="Create a new document." ma:contentTypeScope="" ma:versionID="75735629e889fc2483ef814412551b6d">
  <xsd:schema xmlns:xsd="http://www.w3.org/2001/XMLSchema" xmlns:xs="http://www.w3.org/2001/XMLSchema" xmlns:p="http://schemas.microsoft.com/office/2006/metadata/properties" xmlns:ns2="5a8abb9c-2360-4046-9862-0e9612c8d342" xmlns:ns3="927714df-a389-46b2-b559-1c63e9476f7a" targetNamespace="http://schemas.microsoft.com/office/2006/metadata/properties" ma:root="true" ma:fieldsID="4fa6f9725d68310e3e11e9614204d131" ns2:_="" ns3:_="">
    <xsd:import namespace="5a8abb9c-2360-4046-9862-0e9612c8d342"/>
    <xsd:import namespace="927714df-a389-46b2-b559-1c63e9476f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8abb9c-2360-4046-9862-0e9612c8d3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c0be6b4-09f7-4a7b-8ed2-d2015fb65b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7714df-a389-46b2-b559-1c63e9476f7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c8605db-88a2-45fc-b72c-654a1bdab624}" ma:internalName="TaxCatchAll" ma:showField="CatchAllData" ma:web="927714df-a389-46b2-b559-1c63e9476f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8D3DF4-4989-4BE5-86F3-805B5F3204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6DC256-969C-4865-A006-09B18BC48BE3}">
  <ds:schemaRefs>
    <ds:schemaRef ds:uri="5a8abb9c-2360-4046-9862-0e9612c8d342"/>
    <ds:schemaRef ds:uri="927714df-a389-46b2-b559-1c63e9476f7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464A75-59EE-4C76-A6BF-7C784FA2C1E1}">
  <ds:schemaRefs>
    <ds:schemaRef ds:uri="5a8abb9c-2360-4046-9862-0e9612c8d342"/>
    <ds:schemaRef ds:uri="927714df-a389-46b2-b559-1c63e9476f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2091</Words>
  <Application>Microsoft Macintosh PowerPoint</Application>
  <PresentationFormat>Widescreen</PresentationFormat>
  <Paragraphs>406</Paragraphs>
  <Slides>28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Aptos</vt:lpstr>
      <vt:lpstr>Aptos Display</vt:lpstr>
      <vt:lpstr>Aptos ExtraBold</vt:lpstr>
      <vt:lpstr>Aptos Light</vt:lpstr>
      <vt:lpstr>Aptos SemiBold</vt:lpstr>
      <vt:lpstr>Arial</vt:lpstr>
      <vt:lpstr>Arial,Sans-Serif</vt:lpstr>
      <vt:lpstr>Calibri</vt:lpstr>
      <vt:lpstr>Futura Lt BT Light</vt:lpstr>
      <vt:lpstr>Montserrat</vt:lpstr>
      <vt:lpstr>Montserrat Bold</vt:lpstr>
      <vt:lpstr>Shapiro Pro Bold</vt:lpstr>
      <vt:lpstr>Shapiro Pro Heavy</vt:lpstr>
      <vt:lpstr>Shapiro Pro Thin</vt:lpstr>
      <vt:lpstr>Wingdings</vt:lpstr>
      <vt:lpstr>8_Office Theme</vt:lpstr>
      <vt:lpstr>PowerPoint Presentation</vt:lpstr>
      <vt:lpstr>WELCOME TO #GLACIALNATION</vt:lpstr>
      <vt:lpstr>WHAT TO EXPECT DURING TRAINING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Ragan Reppond</dc:creator>
  <cp:lastModifiedBy>Davia Kroboth</cp:lastModifiedBy>
  <cp:revision>13</cp:revision>
  <cp:lastPrinted>2020-05-19T02:12:04Z</cp:lastPrinted>
  <dcterms:created xsi:type="dcterms:W3CDTF">2020-03-01T21:58:20Z</dcterms:created>
  <dcterms:modified xsi:type="dcterms:W3CDTF">2025-08-08T16:45:05Z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0x0101000DE8222731029240B82EB13AF81B05CD</vt:lpwstr>
  </property>
  <property fmtid="{D5CDD505-2E9C-101B-9397-08002B2CF9AE}" pid="3" name="MediaServiceImageTags">
    <vt:lpwstr/>
  </property>
</Properties>
</file>